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52"/>
  </p:notesMasterIdLst>
  <p:handoutMasterIdLst>
    <p:handoutMasterId r:id="rId53"/>
  </p:handoutMasterIdLst>
  <p:sldIdLst>
    <p:sldId id="256" r:id="rId2"/>
    <p:sldId id="258" r:id="rId3"/>
    <p:sldId id="260" r:id="rId4"/>
    <p:sldId id="308" r:id="rId5"/>
    <p:sldId id="264" r:id="rId6"/>
    <p:sldId id="262" r:id="rId7"/>
    <p:sldId id="263" r:id="rId8"/>
    <p:sldId id="266" r:id="rId9"/>
    <p:sldId id="267" r:id="rId10"/>
    <p:sldId id="265" r:id="rId11"/>
    <p:sldId id="261" r:id="rId12"/>
    <p:sldId id="279" r:id="rId13"/>
    <p:sldId id="286" r:id="rId14"/>
    <p:sldId id="270" r:id="rId15"/>
    <p:sldId id="271" r:id="rId16"/>
    <p:sldId id="282" r:id="rId17"/>
    <p:sldId id="272" r:id="rId18"/>
    <p:sldId id="287" r:id="rId19"/>
    <p:sldId id="273" r:id="rId20"/>
    <p:sldId id="274" r:id="rId21"/>
    <p:sldId id="311" r:id="rId22"/>
    <p:sldId id="307" r:id="rId23"/>
    <p:sldId id="310" r:id="rId24"/>
    <p:sldId id="276" r:id="rId25"/>
    <p:sldId id="284" r:id="rId26"/>
    <p:sldId id="306" r:id="rId27"/>
    <p:sldId id="283" r:id="rId28"/>
    <p:sldId id="285" r:id="rId29"/>
    <p:sldId id="280" r:id="rId30"/>
    <p:sldId id="312" r:id="rId31"/>
    <p:sldId id="313" r:id="rId32"/>
    <p:sldId id="314" r:id="rId33"/>
    <p:sldId id="289" r:id="rId34"/>
    <p:sldId id="299" r:id="rId35"/>
    <p:sldId id="300" r:id="rId36"/>
    <p:sldId id="301" r:id="rId37"/>
    <p:sldId id="303" r:id="rId38"/>
    <p:sldId id="304" r:id="rId39"/>
    <p:sldId id="305" r:id="rId40"/>
    <p:sldId id="268" r:id="rId41"/>
    <p:sldId id="315" r:id="rId42"/>
    <p:sldId id="269" r:id="rId43"/>
    <p:sldId id="292" r:id="rId44"/>
    <p:sldId id="294" r:id="rId45"/>
    <p:sldId id="296" r:id="rId46"/>
    <p:sldId id="297" r:id="rId47"/>
    <p:sldId id="298" r:id="rId48"/>
    <p:sldId id="316" r:id="rId49"/>
    <p:sldId id="293" r:id="rId50"/>
    <p:sldId id="259" r:id="rId51"/>
  </p:sldIdLst>
  <p:sldSz cx="9144000" cy="6858000" type="screen4x3"/>
  <p:notesSz cx="9601200" cy="73152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D9D9D9"/>
    <a:srgbClr val="9966FF"/>
    <a:srgbClr val="74D21E"/>
    <a:srgbClr val="CC33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34" autoAdjust="0"/>
    <p:restoredTop sz="70330" autoAdjust="0"/>
  </p:normalViewPr>
  <p:slideViewPr>
    <p:cSldViewPr>
      <p:cViewPr>
        <p:scale>
          <a:sx n="66" d="100"/>
          <a:sy n="66" d="100"/>
        </p:scale>
        <p:origin x="-2824" y="-64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handoutMaster" Target="handoutMasters/handoutMaster1.xml"/><Relationship Id="rId54" Type="http://schemas.openxmlformats.org/officeDocument/2006/relationships/printerSettings" Target="printerSettings/printerSettings1.bin"/><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6674" name="Rectangle 2"/>
          <p:cNvSpPr>
            <a:spLocks noGrp="1" noChangeArrowheads="1"/>
          </p:cNvSpPr>
          <p:nvPr>
            <p:ph type="hdr" sz="quarter"/>
          </p:nvPr>
        </p:nvSpPr>
        <p:spPr bwMode="auto">
          <a:xfrm>
            <a:off x="0" y="0"/>
            <a:ext cx="4160937" cy="365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66788" eaLnBrk="1" hangingPunct="1">
              <a:defRPr sz="1300"/>
            </a:lvl1pPr>
          </a:lstStyle>
          <a:p>
            <a:pPr>
              <a:defRPr/>
            </a:pPr>
            <a:endParaRPr lang="en-US"/>
          </a:p>
        </p:txBody>
      </p:sp>
      <p:sp>
        <p:nvSpPr>
          <p:cNvPr id="156675" name="Rectangle 3"/>
          <p:cNvSpPr>
            <a:spLocks noGrp="1" noChangeArrowheads="1"/>
          </p:cNvSpPr>
          <p:nvPr>
            <p:ph type="dt" sz="quarter" idx="1"/>
          </p:nvPr>
        </p:nvSpPr>
        <p:spPr bwMode="auto">
          <a:xfrm>
            <a:off x="5438180" y="0"/>
            <a:ext cx="4160937" cy="365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66788" eaLnBrk="1" hangingPunct="1">
              <a:defRPr sz="1300"/>
            </a:lvl1pPr>
          </a:lstStyle>
          <a:p>
            <a:pPr>
              <a:defRPr/>
            </a:pPr>
            <a:endParaRPr lang="en-US"/>
          </a:p>
        </p:txBody>
      </p:sp>
      <p:sp>
        <p:nvSpPr>
          <p:cNvPr id="156676" name="Rectangle 4"/>
          <p:cNvSpPr>
            <a:spLocks noGrp="1" noChangeArrowheads="1"/>
          </p:cNvSpPr>
          <p:nvPr>
            <p:ph type="ftr" sz="quarter" idx="2"/>
          </p:nvPr>
        </p:nvSpPr>
        <p:spPr bwMode="auto">
          <a:xfrm>
            <a:off x="0" y="6948715"/>
            <a:ext cx="4160937" cy="365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defTabSz="966788" eaLnBrk="1" hangingPunct="1">
              <a:defRPr sz="1300"/>
            </a:lvl1pPr>
          </a:lstStyle>
          <a:p>
            <a:pPr>
              <a:defRPr/>
            </a:pPr>
            <a:endParaRPr lang="en-US"/>
          </a:p>
        </p:txBody>
      </p:sp>
      <p:sp>
        <p:nvSpPr>
          <p:cNvPr id="156677" name="Rectangle 5"/>
          <p:cNvSpPr>
            <a:spLocks noGrp="1" noChangeArrowheads="1"/>
          </p:cNvSpPr>
          <p:nvPr>
            <p:ph type="sldNum" sz="quarter" idx="3"/>
          </p:nvPr>
        </p:nvSpPr>
        <p:spPr bwMode="auto">
          <a:xfrm>
            <a:off x="5438180" y="6948715"/>
            <a:ext cx="4160937" cy="365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r" defTabSz="966788" eaLnBrk="1" hangingPunct="1">
              <a:defRPr sz="1300"/>
            </a:lvl1pPr>
          </a:lstStyle>
          <a:p>
            <a:pPr>
              <a:defRPr/>
            </a:pPr>
            <a:fld id="{FDB80038-FE67-4BF6-9EE1-1C332167268E}" type="slidenum">
              <a:rPr lang="en-US"/>
              <a:pPr>
                <a:defRPr/>
              </a:pPr>
              <a:t>‹#›</a:t>
            </a:fld>
            <a:endParaRPr lang="en-US"/>
          </a:p>
        </p:txBody>
      </p:sp>
    </p:spTree>
    <p:extLst>
      <p:ext uri="{BB962C8B-B14F-4D97-AF65-F5344CB8AC3E}">
        <p14:creationId xmlns:p14="http://schemas.microsoft.com/office/powerpoint/2010/main" val="36832896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8066" name="Rectangle 2"/>
          <p:cNvSpPr>
            <a:spLocks noGrp="1" noChangeArrowheads="1"/>
          </p:cNvSpPr>
          <p:nvPr>
            <p:ph type="hdr" sz="quarter"/>
          </p:nvPr>
        </p:nvSpPr>
        <p:spPr bwMode="auto">
          <a:xfrm>
            <a:off x="0" y="0"/>
            <a:ext cx="4160937" cy="365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66788" eaLnBrk="1" hangingPunct="1">
              <a:defRPr sz="1300"/>
            </a:lvl1pPr>
          </a:lstStyle>
          <a:p>
            <a:pPr>
              <a:defRPr/>
            </a:pPr>
            <a:endParaRPr lang="en-US"/>
          </a:p>
        </p:txBody>
      </p:sp>
      <p:sp>
        <p:nvSpPr>
          <p:cNvPr id="88067" name="Rectangle 3"/>
          <p:cNvSpPr>
            <a:spLocks noGrp="1" noChangeArrowheads="1"/>
          </p:cNvSpPr>
          <p:nvPr>
            <p:ph type="dt" idx="1"/>
          </p:nvPr>
        </p:nvSpPr>
        <p:spPr bwMode="auto">
          <a:xfrm>
            <a:off x="5438180" y="0"/>
            <a:ext cx="4160937" cy="365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66788" eaLnBrk="1" hangingPunct="1">
              <a:defRPr sz="1300"/>
            </a:lvl1pPr>
          </a:lstStyle>
          <a:p>
            <a:pPr>
              <a:defRPr/>
            </a:pPr>
            <a:endParaRPr lang="en-US"/>
          </a:p>
        </p:txBody>
      </p:sp>
      <p:sp>
        <p:nvSpPr>
          <p:cNvPr id="41988" name="Rectangle 4"/>
          <p:cNvSpPr>
            <a:spLocks noGrp="1" noRot="1" noChangeAspect="1" noChangeArrowheads="1" noTextEdit="1"/>
          </p:cNvSpPr>
          <p:nvPr>
            <p:ph type="sldImg" idx="2"/>
          </p:nvPr>
        </p:nvSpPr>
        <p:spPr bwMode="auto">
          <a:xfrm>
            <a:off x="2971800" y="549275"/>
            <a:ext cx="3657600" cy="27432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8069" name="Rectangle 5"/>
          <p:cNvSpPr>
            <a:spLocks noGrp="1" noChangeArrowheads="1"/>
          </p:cNvSpPr>
          <p:nvPr>
            <p:ph type="body" sz="quarter" idx="3"/>
          </p:nvPr>
        </p:nvSpPr>
        <p:spPr bwMode="auto">
          <a:xfrm>
            <a:off x="960538" y="3474963"/>
            <a:ext cx="7680127" cy="3291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88070" name="Rectangle 6"/>
          <p:cNvSpPr>
            <a:spLocks noGrp="1" noChangeArrowheads="1"/>
          </p:cNvSpPr>
          <p:nvPr>
            <p:ph type="ftr" sz="quarter" idx="4"/>
          </p:nvPr>
        </p:nvSpPr>
        <p:spPr bwMode="auto">
          <a:xfrm>
            <a:off x="0" y="6948715"/>
            <a:ext cx="4160937" cy="365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defTabSz="966788" eaLnBrk="1" hangingPunct="1">
              <a:defRPr sz="1300"/>
            </a:lvl1pPr>
          </a:lstStyle>
          <a:p>
            <a:pPr>
              <a:defRPr/>
            </a:pPr>
            <a:endParaRPr lang="en-US"/>
          </a:p>
        </p:txBody>
      </p:sp>
      <p:sp>
        <p:nvSpPr>
          <p:cNvPr id="88071" name="Rectangle 7"/>
          <p:cNvSpPr>
            <a:spLocks noGrp="1" noChangeArrowheads="1"/>
          </p:cNvSpPr>
          <p:nvPr>
            <p:ph type="sldNum" sz="quarter" idx="5"/>
          </p:nvPr>
        </p:nvSpPr>
        <p:spPr bwMode="auto">
          <a:xfrm>
            <a:off x="5438180" y="6948715"/>
            <a:ext cx="4160937" cy="365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r" defTabSz="966788" eaLnBrk="1" hangingPunct="1">
              <a:defRPr sz="1300"/>
            </a:lvl1pPr>
          </a:lstStyle>
          <a:p>
            <a:pPr>
              <a:defRPr/>
            </a:pPr>
            <a:fld id="{F4BDF356-1CF7-4830-A1DD-92487C04A17A}" type="slidenum">
              <a:rPr lang="en-US"/>
              <a:pPr>
                <a:defRPr/>
              </a:pPr>
              <a:t>‹#›</a:t>
            </a:fld>
            <a:endParaRPr lang="en-US"/>
          </a:p>
        </p:txBody>
      </p:sp>
    </p:spTree>
    <p:extLst>
      <p:ext uri="{BB962C8B-B14F-4D97-AF65-F5344CB8AC3E}">
        <p14:creationId xmlns:p14="http://schemas.microsoft.com/office/powerpoint/2010/main" val="97665786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 Id="rId3" Type="http://schemas.openxmlformats.org/officeDocument/2006/relationships/hyperlink" Target="http://cesium.agi.com/"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 Id="rId3" Type="http://schemas.openxmlformats.org/officeDocument/2006/relationships/hyperlink" Target="http://developer.amd.com/media/gpu_assets/ToyShop-Eurographics_AnimationFestival.pdf"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 Id="rId3" Type="http://schemas.openxmlformats.org/officeDocument/2006/relationships/hyperlink" Target="http://blog.virtualglobebook.com/2012/12/hackathons-in-classroom.html"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5EF894AC-76ED-4D6B-8BDF-811C45FC0683}" type="slidenum">
              <a:rPr lang="en-US" smtClean="0"/>
              <a:pPr/>
              <a:t>2</a:t>
            </a:fld>
            <a:endParaRPr lang="en-US" smtClean="0"/>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p:spPr>
        <p:txBody>
          <a:bodyPr/>
          <a:lstStyle/>
          <a:p>
            <a:pPr eaLnBrk="1" hangingPunct="1"/>
            <a:r>
              <a:rPr lang="en-US" dirty="0" smtClean="0"/>
              <a:t>Lecture are optional, but everyone comes.  Students even say they will stay longer because they don’t have class afterwards.</a:t>
            </a:r>
          </a:p>
          <a:p>
            <a:pPr eaLnBrk="1" hangingPunct="1"/>
            <a:endParaRPr lang="en-US" dirty="0" smtClean="0"/>
          </a:p>
          <a:p>
            <a:pPr eaLnBrk="1" hangingPunct="1"/>
            <a:r>
              <a:rPr lang="en-US" dirty="0" smtClean="0"/>
              <a:t>Even though the lectures are not required, come to class for the same reason that you shouldn’t work from home.  Will you ever be promoted?  Are you surrounding yourself by the best people you can find?</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p:spPr>
        <p:txBody>
          <a:bodyPr/>
          <a:lstStyle/>
          <a:p>
            <a:pPr eaLnBrk="1" hangingPunct="1"/>
            <a:r>
              <a:rPr lang="en-US" dirty="0" smtClean="0"/>
              <a:t>See the dates on these books?  This course is bleeding-edge!</a:t>
            </a:r>
          </a:p>
          <a:p>
            <a:pPr eaLnBrk="1" hangingPunct="1"/>
            <a:endParaRPr lang="en-US" dirty="0" smtClean="0"/>
          </a:p>
          <a:p>
            <a:pPr eaLnBrk="1" hangingPunct="1"/>
            <a:r>
              <a:rPr lang="en-US" dirty="0" smtClean="0"/>
              <a:t>If</a:t>
            </a:r>
            <a:r>
              <a:rPr lang="en-US" baseline="0" dirty="0" smtClean="0"/>
              <a:t> you get only one book, get Real-Time Rendering.</a:t>
            </a:r>
          </a:p>
          <a:p>
            <a:pPr eaLnBrk="1" hangingPunct="1"/>
            <a:endParaRPr lang="en-US" baseline="0" dirty="0" smtClean="0"/>
          </a:p>
          <a:p>
            <a:pPr eaLnBrk="1" hangingPunct="1"/>
            <a:r>
              <a:rPr lang="en-US" baseline="0" dirty="0" smtClean="0"/>
              <a:t>The best people I know read a lot.</a:t>
            </a:r>
            <a:endParaRPr lang="en-US" dirty="0" smtClean="0"/>
          </a:p>
        </p:txBody>
      </p:sp>
      <p:sp>
        <p:nvSpPr>
          <p:cNvPr id="50180"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EAED39E-D778-4C75-9CDF-7AE6FC47C5BA}" type="slidenum">
              <a:rPr lang="en-US" smtClean="0"/>
              <a:pPr/>
              <a:t>12</a:t>
            </a:fld>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p:spPr>
        <p:txBody>
          <a:bodyPr/>
          <a:lstStyle/>
          <a:p>
            <a:pPr eaLnBrk="1" hangingPunct="1"/>
            <a:r>
              <a:rPr lang="en-US" smtClean="0"/>
              <a:t>The game industry is now larger than the movie industry.  The demand for realistic graphics has driven innovation.</a:t>
            </a:r>
          </a:p>
        </p:txBody>
      </p:sp>
      <p:sp>
        <p:nvSpPr>
          <p:cNvPr id="51204"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04136E0-5B31-4FFF-A5CC-3E939D52C59F}" type="slidenum">
              <a:rPr lang="en-US" smtClean="0"/>
              <a:pPr/>
              <a:t>13</a:t>
            </a:fld>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marL="171450" indent="-171450" eaLnBrk="1" hangingPunct="1">
              <a:buFont typeface="Arial" pitchFamily="34" charset="0"/>
              <a:buChar char="•"/>
              <a:defRPr/>
            </a:pPr>
            <a:r>
              <a:rPr lang="en-US" dirty="0" smtClean="0"/>
              <a:t>Focus GPU memory model and threading.</a:t>
            </a:r>
          </a:p>
          <a:p>
            <a:pPr marL="171450" indent="-171450" eaLnBrk="1" hangingPunct="1">
              <a:buFont typeface="Arial" pitchFamily="34" charset="0"/>
              <a:buChar char="•"/>
              <a:defRPr/>
            </a:pPr>
            <a:r>
              <a:rPr lang="en-US" dirty="0" smtClean="0"/>
              <a:t>Differences, and now similarities, between GPU and CPU.</a:t>
            </a:r>
          </a:p>
          <a:p>
            <a:pPr eaLnBrk="1" hangingPunct="1">
              <a:buFont typeface="Arial" pitchFamily="34" charset="0"/>
              <a:buNone/>
              <a:defRPr/>
            </a:pPr>
            <a:endParaRPr lang="en-US" dirty="0" smtClean="0"/>
          </a:p>
        </p:txBody>
      </p:sp>
      <p:sp>
        <p:nvSpPr>
          <p:cNvPr id="52228"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FB900909-D356-4E88-9558-314D1A84882A}" type="slidenum">
              <a:rPr lang="en-US" smtClean="0"/>
              <a:pPr/>
              <a:t>14</a:t>
            </a:fld>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p:spPr>
        <p:txBody>
          <a:bodyPr/>
          <a:lstStyle/>
          <a:p>
            <a:pPr marL="171450" indent="-171450" eaLnBrk="1" hangingPunct="1">
              <a:buFontTx/>
              <a:buChar char="•"/>
            </a:pPr>
            <a:r>
              <a:rPr lang="en-US" dirty="0" smtClean="0"/>
              <a:t>Knowing GPU architecture is key to programming with CUDA.</a:t>
            </a:r>
          </a:p>
          <a:p>
            <a:pPr marL="628650" lvl="1" indent="-171450" eaLnBrk="1" hangingPunct="1">
              <a:buFontTx/>
              <a:buChar char="•"/>
            </a:pPr>
            <a:r>
              <a:rPr lang="en-US" dirty="0" smtClean="0"/>
              <a:t>Compute</a:t>
            </a:r>
            <a:r>
              <a:rPr lang="en-US" baseline="0" dirty="0" smtClean="0"/>
              <a:t> examples: i</a:t>
            </a:r>
            <a:r>
              <a:rPr lang="en-US" dirty="0" smtClean="0"/>
              <a:t>mage processing, computer vision, financial analysis, collision detection, path planning, etc.</a:t>
            </a:r>
          </a:p>
        </p:txBody>
      </p:sp>
      <p:sp>
        <p:nvSpPr>
          <p:cNvPr id="53252"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B3099D11-FF54-4F46-AE2A-FD7C9B7C0796}" type="slidenum">
              <a:rPr lang="en-US" smtClean="0"/>
              <a:pPr/>
              <a:t>15</a:t>
            </a:fld>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Hardware for a GPU solution is cheaper than a parallel CPU solution.</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16</a:t>
            </a:fld>
            <a:endParaRPr lang="en-US"/>
          </a:p>
        </p:txBody>
      </p:sp>
    </p:spTree>
    <p:extLst>
      <p:ext uri="{BB962C8B-B14F-4D97-AF65-F5344CB8AC3E}">
        <p14:creationId xmlns:p14="http://schemas.microsoft.com/office/powerpoint/2010/main" val="2988754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p:spPr>
        <p:txBody>
          <a:bodyPr/>
          <a:lstStyle/>
          <a:p>
            <a:pPr marL="171450" indent="-171450" eaLnBrk="1" hangingPunct="1">
              <a:buFontTx/>
              <a:buChar char="•"/>
            </a:pPr>
            <a:r>
              <a:rPr lang="en-US" dirty="0" smtClean="0"/>
              <a:t>Parallel reduction, scan (prefix sums), sorting, sorting, and summed area tables.</a:t>
            </a:r>
          </a:p>
        </p:txBody>
      </p:sp>
      <p:sp>
        <p:nvSpPr>
          <p:cNvPr id="54276"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07778ED3-FCB0-4EB0-AA0C-065BD38FE8CB}" type="slidenum">
              <a:rPr lang="en-US" smtClean="0"/>
              <a:pPr/>
              <a:t>17</a:t>
            </a:fld>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p:spPr>
        <p:txBody>
          <a:bodyPr/>
          <a:lstStyle/>
          <a:p>
            <a:pPr marL="171450" indent="-171450" eaLnBrk="1" hangingPunct="1">
              <a:buFontTx/>
              <a:buChar char="•"/>
            </a:pPr>
            <a:r>
              <a:rPr lang="en-US" smtClean="0"/>
              <a:t>History of rasterization pipeline.</a:t>
            </a:r>
          </a:p>
          <a:p>
            <a:pPr marL="171450" indent="-171450" eaLnBrk="1" hangingPunct="1">
              <a:buFontTx/>
              <a:buChar char="•"/>
            </a:pPr>
            <a:r>
              <a:rPr lang="en-US" smtClean="0"/>
              <a:t>What the current generation pipeline looks like.  Where is it going?</a:t>
            </a:r>
          </a:p>
        </p:txBody>
      </p:sp>
      <p:sp>
        <p:nvSpPr>
          <p:cNvPr id="55300"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6EDE3D29-9C4B-4068-A928-C08C5F8DBF2E}" type="slidenum">
              <a:rPr lang="en-US" smtClean="0"/>
              <a:pPr/>
              <a:t>19</a:t>
            </a:fld>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p:spPr>
        <p:txBody>
          <a:bodyPr/>
          <a:lstStyle/>
          <a:p>
            <a:pPr eaLnBrk="1" hangingPunct="1"/>
            <a:endParaRPr lang="en-US" smtClean="0"/>
          </a:p>
        </p:txBody>
      </p:sp>
      <p:sp>
        <p:nvSpPr>
          <p:cNvPr id="56324"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8350ADDB-DECA-48B8-A0C1-536680F1B0F6}" type="slidenum">
              <a:rPr lang="en-US" smtClean="0"/>
              <a:pPr/>
              <a:t>20</a:t>
            </a:fld>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p:spPr>
        <p:txBody>
          <a:bodyPr/>
          <a:lstStyle/>
          <a:p>
            <a:pPr eaLnBrk="1" hangingPunct="1"/>
            <a:r>
              <a:rPr lang="en-US" sz="1200" b="0" i="0" kern="1200" dirty="0" smtClean="0">
                <a:solidFill>
                  <a:schemeClr val="tx1"/>
                </a:solidFill>
                <a:effectLst/>
                <a:latin typeface="Arial" charset="0"/>
                <a:ea typeface="+mn-ea"/>
                <a:cs typeface="+mn-cs"/>
              </a:rPr>
              <a:t>http://www.shader.org/webglcamp/slides/s2_4.pdf</a:t>
            </a:r>
          </a:p>
          <a:p>
            <a:pPr eaLnBrk="1" hangingPunct="1"/>
            <a:endParaRPr lang="en-US" sz="1200" b="0" i="0" kern="1200" dirty="0" smtClean="0">
              <a:solidFill>
                <a:schemeClr val="tx1"/>
              </a:solidFill>
              <a:effectLst/>
              <a:latin typeface="Arial" charset="0"/>
              <a:ea typeface="+mn-ea"/>
              <a:cs typeface="+mn-cs"/>
            </a:endParaRPr>
          </a:p>
          <a:p>
            <a:pPr marL="171450" indent="-171450" eaLnBrk="1" hangingPunct="1">
              <a:buFont typeface="Arial" charset="0"/>
              <a:buChar char="•"/>
            </a:pPr>
            <a:r>
              <a:rPr lang="en-US" sz="1200" b="0" i="0" kern="1200" dirty="0" smtClean="0">
                <a:solidFill>
                  <a:schemeClr val="tx1"/>
                </a:solidFill>
                <a:effectLst/>
                <a:latin typeface="Arial" charset="0"/>
                <a:ea typeface="+mn-ea"/>
                <a:cs typeface="+mn-cs"/>
              </a:rPr>
              <a:t>Quake 4 assets</a:t>
            </a:r>
          </a:p>
          <a:p>
            <a:pPr marL="171450" indent="-171450" eaLnBrk="1" hangingPunct="1">
              <a:buFont typeface="Arial" charset="0"/>
              <a:buChar char="•"/>
            </a:pPr>
            <a:r>
              <a:rPr lang="en-US" sz="1200" b="0" i="0" kern="1200" dirty="0" smtClean="0">
                <a:solidFill>
                  <a:schemeClr val="tx1"/>
                </a:solidFill>
                <a:effectLst/>
                <a:latin typeface="Arial" charset="0"/>
                <a:ea typeface="+mn-ea"/>
                <a:cs typeface="+mn-cs"/>
              </a:rPr>
              <a:t>1694 assets – compression and caching</a:t>
            </a:r>
          </a:p>
          <a:p>
            <a:pPr marL="171450" indent="-171450" eaLnBrk="1" hangingPunct="1">
              <a:buFont typeface="Arial" charset="0"/>
              <a:buChar char="•"/>
            </a:pPr>
            <a:r>
              <a:rPr lang="en-US" sz="1200" b="0" i="0" kern="1200" dirty="0" smtClean="0">
                <a:solidFill>
                  <a:schemeClr val="tx1"/>
                </a:solidFill>
                <a:effectLst/>
                <a:latin typeface="Arial" charset="0"/>
                <a:ea typeface="+mn-ea"/>
                <a:cs typeface="+mn-cs"/>
              </a:rPr>
              <a:t>353 lights, 346 particle systems – culling with portals and bounding-box trees</a:t>
            </a:r>
          </a:p>
          <a:p>
            <a:pPr marL="171450" indent="-171450" eaLnBrk="1" hangingPunct="1">
              <a:buFont typeface="Arial" charset="0"/>
              <a:buChar char="•"/>
            </a:pPr>
            <a:r>
              <a:rPr lang="en-US" sz="1200" b="0" i="0" kern="1200" dirty="0" smtClean="0">
                <a:solidFill>
                  <a:schemeClr val="tx1"/>
                </a:solidFill>
                <a:effectLst/>
                <a:latin typeface="Arial" charset="0"/>
                <a:ea typeface="+mn-ea"/>
                <a:cs typeface="+mn-cs"/>
              </a:rPr>
              <a:t>55 shading techniques, 451 materials – sort by technique and material</a:t>
            </a:r>
          </a:p>
          <a:p>
            <a:pPr eaLnBrk="1" hangingPunct="1"/>
            <a:endParaRPr lang="en-US" sz="1200" b="0" i="0" kern="1200" dirty="0" smtClean="0">
              <a:solidFill>
                <a:schemeClr val="tx1"/>
              </a:solidFill>
              <a:effectLst/>
              <a:latin typeface="Arial" charset="0"/>
              <a:ea typeface="+mn-ea"/>
              <a:cs typeface="+mn-cs"/>
            </a:endParaRPr>
          </a:p>
          <a:p>
            <a:pPr eaLnBrk="1" hangingPunct="1"/>
            <a:r>
              <a:rPr lang="en-US" sz="1200" b="0" i="0" kern="1200" dirty="0" smtClean="0">
                <a:solidFill>
                  <a:schemeClr val="tx1"/>
                </a:solidFill>
                <a:effectLst/>
                <a:latin typeface="Arial" charset="0"/>
                <a:ea typeface="+mn-ea"/>
                <a:cs typeface="+mn-cs"/>
              </a:rPr>
              <a:t>“huge number of dynamic lights and shadows, high quality animated skinned characters, particle systems with multiple stages, 2D GUIs and animations mapped onto 3D objects, and a great variety of materials and shading effects.”</a:t>
            </a:r>
          </a:p>
          <a:p>
            <a:pPr eaLnBrk="1" hangingPunct="1"/>
            <a:endParaRPr lang="en-US" sz="1200" b="0" i="0" kern="1200" dirty="0" smtClean="0">
              <a:solidFill>
                <a:schemeClr val="tx1"/>
              </a:solidFill>
              <a:effectLst/>
              <a:latin typeface="Arial" charset="0"/>
              <a:ea typeface="+mn-ea"/>
              <a:cs typeface="+mn-cs"/>
            </a:endParaRPr>
          </a:p>
          <a:p>
            <a:pPr eaLnBrk="1" hangingPunct="1"/>
            <a:r>
              <a:rPr lang="en-US" sz="1200" b="0" i="0" kern="1200" dirty="0" smtClean="0">
                <a:solidFill>
                  <a:schemeClr val="tx1"/>
                </a:solidFill>
                <a:effectLst/>
                <a:latin typeface="Arial" charset="0"/>
                <a:ea typeface="+mn-ea"/>
                <a:cs typeface="+mn-cs"/>
              </a:rPr>
              <a:t>“portal-based scene manager.”</a:t>
            </a:r>
            <a:endParaRPr lang="en-US" dirty="0" smtClean="0"/>
          </a:p>
        </p:txBody>
      </p:sp>
      <p:sp>
        <p:nvSpPr>
          <p:cNvPr id="59396"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83F73BF-E99E-4C12-8D53-9E43F8E44596}" type="slidenum">
              <a:rPr lang="en-US" smtClean="0"/>
              <a:pPr/>
              <a:t>22</a:t>
            </a:fld>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p:spPr>
        <p:txBody>
          <a:bodyPr/>
          <a:lstStyle/>
          <a:p>
            <a:pPr eaLnBrk="1" hangingPunct="1"/>
            <a:endParaRPr lang="en-US" smtClean="0"/>
          </a:p>
        </p:txBody>
      </p:sp>
      <p:sp>
        <p:nvSpPr>
          <p:cNvPr id="58372"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F36FA5FD-1EC1-4378-AA0A-947873F26026}" type="slidenum">
              <a:rPr lang="en-US" smtClean="0"/>
              <a:pPr/>
              <a:t>24</a:t>
            </a:fld>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F5C6397D-761B-4A17-879A-15D8807F7B56}" type="slidenum">
              <a:rPr lang="en-US" smtClean="0"/>
              <a:pPr/>
              <a:t>3</a:t>
            </a:fld>
            <a:endParaRPr lang="en-US" smtClean="0"/>
          </a:p>
        </p:txBody>
      </p:sp>
      <p:sp>
        <p:nvSpPr>
          <p:cNvPr id="44035"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pPr eaLnBrk="1" hangingPunct="1">
              <a:defRPr/>
            </a:pPr>
            <a:r>
              <a:rPr lang="en-US" dirty="0" smtClean="0"/>
              <a:t>Cesium demo - </a:t>
            </a:r>
            <a:r>
              <a:rPr lang="en-US" dirty="0" smtClean="0">
                <a:hlinkClick r:id="rId3"/>
              </a:rPr>
              <a:t>http://cesium.agi.com/</a:t>
            </a:r>
            <a:endParaRPr lang="en-US"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p:spPr>
        <p:txBody>
          <a:bodyPr/>
          <a:lstStyle/>
          <a:p>
            <a:pPr eaLnBrk="1" hangingPunct="1"/>
            <a:r>
              <a:rPr lang="en-US" sz="1200" b="0" i="0" kern="1200" dirty="0" smtClean="0">
                <a:solidFill>
                  <a:schemeClr val="tx1"/>
                </a:solidFill>
                <a:effectLst/>
                <a:latin typeface="Arial" charset="0"/>
                <a:ea typeface="+mn-ea"/>
                <a:cs typeface="+mn-cs"/>
                <a:hlinkClick r:id="rId3"/>
              </a:rPr>
              <a:t>http://developer.amd.com/media/gpu_assets/ToyShop-Eurographics_AnimationFestival.pdf</a:t>
            </a:r>
            <a:endParaRPr lang="en-US" sz="1200" b="0" i="0" kern="1200" dirty="0" smtClean="0">
              <a:solidFill>
                <a:schemeClr val="tx1"/>
              </a:solidFill>
              <a:effectLst/>
              <a:latin typeface="Arial" charset="0"/>
              <a:ea typeface="+mn-ea"/>
              <a:cs typeface="+mn-cs"/>
            </a:endParaRPr>
          </a:p>
          <a:p>
            <a:pPr eaLnBrk="1" hangingPunct="1"/>
            <a:endParaRPr lang="en-US" sz="1200" b="0" i="0" kern="1200" dirty="0" smtClean="0">
              <a:solidFill>
                <a:schemeClr val="tx1"/>
              </a:solidFill>
              <a:effectLst/>
              <a:latin typeface="Arial" charset="0"/>
              <a:ea typeface="+mn-ea"/>
              <a:cs typeface="+mn-cs"/>
            </a:endParaRPr>
          </a:p>
          <a:p>
            <a:pPr marL="171450" indent="-171450" eaLnBrk="1" hangingPunct="1">
              <a:buFont typeface="Arial" charset="0"/>
              <a:buChar char="•"/>
            </a:pPr>
            <a:r>
              <a:rPr lang="en-US" sz="1200" b="0" i="0" kern="1200" dirty="0" smtClean="0">
                <a:solidFill>
                  <a:schemeClr val="tx1"/>
                </a:solidFill>
                <a:effectLst/>
                <a:latin typeface="Arial" charset="0"/>
                <a:ea typeface="+mn-ea"/>
                <a:cs typeface="+mn-cs"/>
              </a:rPr>
              <a:t>From 2006</a:t>
            </a:r>
            <a:r>
              <a:rPr lang="en-US" sz="1200" b="0" i="0" kern="1200" baseline="0" dirty="0" smtClean="0">
                <a:solidFill>
                  <a:schemeClr val="tx1"/>
                </a:solidFill>
                <a:effectLst/>
                <a:latin typeface="Arial" charset="0"/>
                <a:ea typeface="+mn-ea"/>
                <a:cs typeface="+mn-cs"/>
              </a:rPr>
              <a:t> (pre unified shader architecture, wow) – Radeon X1800 at 26-29 fps</a:t>
            </a:r>
          </a:p>
          <a:p>
            <a:pPr marL="171450" indent="-171450" eaLnBrk="1" hangingPunct="1">
              <a:buFont typeface="Arial" charset="0"/>
              <a:buChar char="•"/>
            </a:pPr>
            <a:r>
              <a:rPr lang="en-US" sz="1200" b="0" i="0" kern="1200" baseline="0" dirty="0" smtClean="0">
                <a:solidFill>
                  <a:schemeClr val="tx1"/>
                </a:solidFill>
                <a:effectLst/>
                <a:latin typeface="Arial" charset="0"/>
                <a:ea typeface="+mn-ea"/>
                <a:cs typeface="+mn-cs"/>
              </a:rPr>
              <a:t>Parallax Occlusion Mapping – self-shadows, perspective-correct:  bricks, wood letters, sidewalks</a:t>
            </a:r>
          </a:p>
          <a:p>
            <a:pPr marL="171450" indent="-171450" eaLnBrk="1" hangingPunct="1">
              <a:buFont typeface="Arial" charset="0"/>
              <a:buChar char="•"/>
            </a:pPr>
            <a:r>
              <a:rPr lang="en-US" sz="1200" b="0" i="0" kern="1200" baseline="0" dirty="0" smtClean="0">
                <a:solidFill>
                  <a:schemeClr val="tx1"/>
                </a:solidFill>
                <a:effectLst/>
                <a:latin typeface="Arial" charset="0"/>
                <a:ea typeface="+mn-ea"/>
                <a:cs typeface="+mn-cs"/>
              </a:rPr>
              <a:t>28 MB vertex/index.  156 MB for (compressed) textures.  54 MB for </a:t>
            </a:r>
            <a:r>
              <a:rPr lang="en-US" sz="1200" b="0" i="0" kern="1200" baseline="0" dirty="0" err="1" smtClean="0">
                <a:solidFill>
                  <a:schemeClr val="tx1"/>
                </a:solidFill>
                <a:effectLst/>
                <a:latin typeface="Arial" charset="0"/>
                <a:ea typeface="+mn-ea"/>
                <a:cs typeface="+mn-cs"/>
              </a:rPr>
              <a:t>framebuffers</a:t>
            </a:r>
            <a:r>
              <a:rPr lang="en-US" sz="1200" b="0" i="0" kern="1200" baseline="0" dirty="0" smtClean="0">
                <a:solidFill>
                  <a:schemeClr val="tx1"/>
                </a:solidFill>
                <a:effectLst/>
                <a:latin typeface="Arial" charset="0"/>
                <a:ea typeface="+mn-ea"/>
                <a:cs typeface="+mn-cs"/>
              </a:rPr>
              <a:t>.  Total 240 MB.</a:t>
            </a:r>
          </a:p>
          <a:p>
            <a:pPr marL="171450" indent="-171450" eaLnBrk="1" hangingPunct="1">
              <a:buFont typeface="Arial" charset="0"/>
              <a:buChar char="•"/>
            </a:pPr>
            <a:r>
              <a:rPr lang="en-US" sz="1200" b="0" i="0" kern="1200" baseline="0" dirty="0" smtClean="0">
                <a:solidFill>
                  <a:schemeClr val="tx1"/>
                </a:solidFill>
                <a:effectLst/>
                <a:latin typeface="Arial" charset="0"/>
                <a:ea typeface="+mn-ea"/>
                <a:cs typeface="+mn-cs"/>
              </a:rPr>
              <a:t>500 different shaders.</a:t>
            </a:r>
          </a:p>
          <a:p>
            <a:pPr marL="171450" indent="-171450" eaLnBrk="1" hangingPunct="1">
              <a:buFont typeface="Arial" charset="0"/>
              <a:buChar char="•"/>
            </a:pPr>
            <a:r>
              <a:rPr lang="en-US" sz="1200" b="0" i="0" kern="1200" baseline="0" dirty="0" smtClean="0">
                <a:solidFill>
                  <a:schemeClr val="tx1"/>
                </a:solidFill>
                <a:effectLst/>
                <a:latin typeface="Arial" charset="0"/>
                <a:ea typeface="+mn-ea"/>
                <a:cs typeface="+mn-cs"/>
              </a:rPr>
              <a:t>250 draw calls for 200-500K polygons and 0-22K particles</a:t>
            </a:r>
          </a:p>
          <a:p>
            <a:pPr marL="171450" indent="-171450" eaLnBrk="1" hangingPunct="1">
              <a:buFont typeface="Arial" charset="0"/>
              <a:buChar char="•"/>
            </a:pPr>
            <a:r>
              <a:rPr lang="en-US" sz="1200" b="0" i="0" kern="1200" baseline="0" dirty="0" smtClean="0">
                <a:solidFill>
                  <a:schemeClr val="tx1"/>
                </a:solidFill>
                <a:effectLst/>
                <a:latin typeface="Arial" charset="0"/>
                <a:ea typeface="+mn-ea"/>
                <a:cs typeface="+mn-cs"/>
              </a:rPr>
              <a:t>Post-processing effects for glow, blurry reflections, and rain</a:t>
            </a:r>
          </a:p>
          <a:p>
            <a:pPr marL="171450" indent="-171450" eaLnBrk="1" hangingPunct="1">
              <a:buFont typeface="Arial" charset="0"/>
              <a:buChar char="•"/>
            </a:pPr>
            <a:r>
              <a:rPr lang="en-US" sz="1200" b="0" i="0" kern="1200" baseline="0" dirty="0" smtClean="0">
                <a:solidFill>
                  <a:schemeClr val="tx1"/>
                </a:solidFill>
                <a:effectLst/>
                <a:latin typeface="Arial" charset="0"/>
                <a:ea typeface="+mn-ea"/>
                <a:cs typeface="+mn-cs"/>
              </a:rPr>
              <a:t>Water simulation on GPU using Euler integration (only SM 2.0!)</a:t>
            </a:r>
          </a:p>
          <a:p>
            <a:pPr marL="171450" indent="-171450" eaLnBrk="1" hangingPunct="1">
              <a:buFont typeface="Arial" charset="0"/>
              <a:buChar char="•"/>
            </a:pPr>
            <a:endParaRPr lang="en-US" sz="1200" b="0" i="0" kern="1200" baseline="0" dirty="0" smtClean="0">
              <a:solidFill>
                <a:schemeClr val="tx1"/>
              </a:solidFill>
              <a:effectLst/>
              <a:latin typeface="Arial" charset="0"/>
              <a:ea typeface="+mn-ea"/>
              <a:cs typeface="+mn-cs"/>
            </a:endParaRPr>
          </a:p>
          <a:p>
            <a:pPr marL="171450" indent="-171450" eaLnBrk="1" hangingPunct="1">
              <a:buFont typeface="Arial" charset="0"/>
              <a:buChar char="•"/>
            </a:pPr>
            <a:endParaRPr lang="en-US" sz="1200" b="0" i="0" kern="1200" baseline="0" dirty="0" smtClean="0">
              <a:solidFill>
                <a:schemeClr val="tx1"/>
              </a:solidFill>
              <a:effectLst/>
              <a:latin typeface="Arial" charset="0"/>
              <a:ea typeface="+mn-ea"/>
              <a:cs typeface="+mn-cs"/>
            </a:endParaRPr>
          </a:p>
          <a:p>
            <a:pPr marL="171450" indent="-171450" eaLnBrk="1" hangingPunct="1">
              <a:buFont typeface="Arial" charset="0"/>
              <a:buChar char="•"/>
            </a:pPr>
            <a:endParaRPr lang="en-US" sz="1200" b="0" i="0" kern="1200" baseline="0" dirty="0" smtClean="0">
              <a:solidFill>
                <a:schemeClr val="tx1"/>
              </a:solidFill>
              <a:effectLst/>
              <a:latin typeface="Arial" charset="0"/>
              <a:ea typeface="+mn-ea"/>
              <a:cs typeface="+mn-cs"/>
            </a:endParaRPr>
          </a:p>
          <a:p>
            <a:pPr eaLnBrk="1" hangingPunct="1"/>
            <a:endParaRPr lang="en-US" sz="1200" b="0" i="0" kern="1200" dirty="0" smtClean="0">
              <a:solidFill>
                <a:schemeClr val="tx1"/>
              </a:solidFill>
              <a:effectLst/>
              <a:latin typeface="Arial" charset="0"/>
              <a:ea typeface="+mn-ea"/>
              <a:cs typeface="+mn-cs"/>
            </a:endParaRPr>
          </a:p>
        </p:txBody>
      </p:sp>
      <p:sp>
        <p:nvSpPr>
          <p:cNvPr id="59396"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83F73BF-E99E-4C12-8D53-9E43F8E44596}" type="slidenum">
              <a:rPr lang="en-US" smtClean="0"/>
              <a:pPr/>
              <a:t>25</a:t>
            </a:fld>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http://developer.amd.com/Resources/documentation/samples/demos/pages/AMDRadeonHD7900SeriesGraphicsReal-TimeDemos.aspx</a:t>
            </a:r>
          </a:p>
          <a:p>
            <a:endParaRPr lang="en-US" dirty="0" smtClean="0"/>
          </a:p>
          <a:p>
            <a:r>
              <a:rPr lang="en-US" dirty="0" smtClean="0"/>
              <a:t>Also see - http://www.youtube.com/watch?v=s2y7e3Zm1xc</a:t>
            </a:r>
          </a:p>
          <a:p>
            <a:endParaRPr lang="en-US" dirty="0" smtClean="0"/>
          </a:p>
          <a:p>
            <a:pPr marL="171450" indent="-171450">
              <a:buFont typeface="Arial" charset="0"/>
              <a:buChar char="•"/>
            </a:pPr>
            <a:r>
              <a:rPr lang="en-US" dirty="0" smtClean="0"/>
              <a:t>Complex</a:t>
            </a:r>
            <a:r>
              <a:rPr lang="en-US" baseline="0" dirty="0" smtClean="0"/>
              <a:t> materials AND many lights AND many light models.</a:t>
            </a:r>
          </a:p>
          <a:p>
            <a:pPr marL="171450" indent="-171450">
              <a:buFont typeface="Arial" charset="0"/>
              <a:buChar char="•"/>
            </a:pPr>
            <a:r>
              <a:rPr lang="en-US" baseline="0" dirty="0" smtClean="0"/>
              <a:t>Use compute to cull lights per tile.  Forward shade per tile only with affecting lights.</a:t>
            </a:r>
          </a:p>
          <a:p>
            <a:pPr marL="171450" indent="-171450">
              <a:buFont typeface="Arial" charset="0"/>
              <a:buChar char="•"/>
            </a:pPr>
            <a:r>
              <a:rPr lang="en-US" sz="1200" kern="1200" dirty="0" smtClean="0">
                <a:solidFill>
                  <a:schemeClr val="tx1"/>
                </a:solidFill>
                <a:effectLst/>
                <a:latin typeface="Arial" charset="0"/>
                <a:ea typeface="+mn-ea"/>
                <a:cs typeface="+mn-cs"/>
              </a:rPr>
              <a:t>One bounce global illumination effects by spawning virtual point light sources where light strikes a surface.</a:t>
            </a:r>
          </a:p>
          <a:p>
            <a:pPr marL="171450" indent="-171450">
              <a:buFont typeface="Arial" charset="0"/>
              <a:buChar char="•"/>
            </a:pPr>
            <a:r>
              <a:rPr lang="en-US" sz="1200" kern="1200" dirty="0" smtClean="0">
                <a:solidFill>
                  <a:schemeClr val="tx1"/>
                </a:solidFill>
                <a:effectLst/>
                <a:latin typeface="Arial" charset="0"/>
                <a:ea typeface="+mn-ea"/>
                <a:cs typeface="+mn-cs"/>
              </a:rPr>
              <a:t>Multiple BRDF equations, realistic use of index of refraction, absorption based on wavelength for metals, etc.</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26</a:t>
            </a:fld>
            <a:endParaRPr lang="en-US"/>
          </a:p>
        </p:txBody>
      </p:sp>
    </p:spTree>
    <p:extLst>
      <p:ext uri="{BB962C8B-B14F-4D97-AF65-F5344CB8AC3E}">
        <p14:creationId xmlns:p14="http://schemas.microsoft.com/office/powerpoint/2010/main" val="13307092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p:spPr>
        <p:txBody>
          <a:bodyPr/>
          <a:lstStyle/>
          <a:p>
            <a:pPr eaLnBrk="1" hangingPunct="1"/>
            <a:r>
              <a:rPr lang="fr-FR" smtClean="0"/>
              <a:t>Smoke - fluid simulation</a:t>
            </a:r>
          </a:p>
          <a:p>
            <a:pPr eaLnBrk="1" hangingPunct="1"/>
            <a:r>
              <a:rPr lang="fr-FR" smtClean="0"/>
              <a:t>Compute particles - bridge 1,000,000 particles</a:t>
            </a:r>
          </a:p>
          <a:p>
            <a:pPr eaLnBrk="1" hangingPunct="1"/>
            <a:r>
              <a:rPr lang="fr-FR" smtClean="0"/>
              <a:t>Terrain - Tessellation shader</a:t>
            </a:r>
            <a:endParaRPr lang="en-US" smtClean="0"/>
          </a:p>
        </p:txBody>
      </p:sp>
      <p:sp>
        <p:nvSpPr>
          <p:cNvPr id="60420"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12AEA3CA-E9B3-4F1D-8C65-CD01D16024E4}" type="slidenum">
              <a:rPr lang="en-US" smtClean="0"/>
              <a:pPr/>
              <a:t>27</a:t>
            </a:fld>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p:spPr>
        <p:txBody>
          <a:bodyPr/>
          <a:lstStyle/>
          <a:p>
            <a:pPr eaLnBrk="1" hangingPunct="1"/>
            <a:r>
              <a:rPr lang="en-US" dirty="0" smtClean="0"/>
              <a:t>And hopefully console architectures too…</a:t>
            </a:r>
          </a:p>
        </p:txBody>
      </p:sp>
      <p:sp>
        <p:nvSpPr>
          <p:cNvPr id="61444"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FC21BDCF-F0E3-467F-890D-795493EAA4A7}" type="slidenum">
              <a:rPr lang="en-US" smtClean="0"/>
              <a:pPr/>
              <a:t>28</a:t>
            </a:fld>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p:spPr>
        <p:txBody>
          <a:bodyPr/>
          <a:lstStyle/>
          <a:p>
            <a:pPr eaLnBrk="1" hangingPunct="1"/>
            <a:r>
              <a:rPr lang="en-US" smtClean="0"/>
              <a:t>GPUs are about doing data-parallel problems quickly!</a:t>
            </a:r>
          </a:p>
          <a:p>
            <a:pPr eaLnBrk="1" hangingPunct="1"/>
            <a:endParaRPr lang="en-US" smtClean="0"/>
          </a:p>
          <a:p>
            <a:pPr eaLnBrk="1" hangingPunct="1"/>
            <a:r>
              <a:rPr lang="en-US" smtClean="0"/>
              <a:t>Walk clock performance.  Not theoretical.</a:t>
            </a:r>
          </a:p>
          <a:p>
            <a:pPr eaLnBrk="1" hangingPunct="1"/>
            <a:endParaRPr lang="en-US" smtClean="0"/>
          </a:p>
        </p:txBody>
      </p:sp>
      <p:sp>
        <p:nvSpPr>
          <p:cNvPr id="62468"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924255DA-FD64-4938-A252-63E2CDBFC83C}" type="slidenum">
              <a:rPr lang="en-US" smtClean="0"/>
              <a:pPr/>
              <a:t>29</a:t>
            </a:fld>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we’ll replace</a:t>
            </a:r>
            <a:r>
              <a:rPr lang="en-US" baseline="0" dirty="0" smtClean="0"/>
              <a:t> a lecture with a guest lecture or a </a:t>
            </a:r>
            <a:r>
              <a:rPr lang="en-US" baseline="0" dirty="0" err="1" smtClean="0"/>
              <a:t>hackathon</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30</a:t>
            </a:fld>
            <a:endParaRPr lang="en-US"/>
          </a:p>
        </p:txBody>
      </p:sp>
    </p:spTree>
    <p:extLst>
      <p:ext uri="{BB962C8B-B14F-4D97-AF65-F5344CB8AC3E}">
        <p14:creationId xmlns:p14="http://schemas.microsoft.com/office/powerpoint/2010/main" val="37674490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Fun.  Practice</a:t>
            </a:r>
            <a:r>
              <a:rPr lang="en-US" baseline="0" dirty="0" smtClean="0"/>
              <a:t> intensity.  Get exposure.  Team building.</a:t>
            </a:r>
          </a:p>
          <a:p>
            <a:endParaRPr lang="en-US" dirty="0" smtClean="0">
              <a:hlinkClick r:id="rId3"/>
            </a:endParaRPr>
          </a:p>
          <a:p>
            <a:r>
              <a:rPr lang="en-US" dirty="0" smtClean="0">
                <a:hlinkClick r:id="rId3"/>
              </a:rPr>
              <a:t>http://blog.virtualglobebook.com/2012/12/hackathons-in-classroom.html</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32</a:t>
            </a:fld>
            <a:endParaRPr lang="en-US"/>
          </a:p>
        </p:txBody>
      </p:sp>
    </p:spTree>
    <p:extLst>
      <p:ext uri="{BB962C8B-B14F-4D97-AF65-F5344CB8AC3E}">
        <p14:creationId xmlns:p14="http://schemas.microsoft.com/office/powerpoint/2010/main" val="10566761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p:spPr>
        <p:txBody>
          <a:bodyPr/>
          <a:lstStyle/>
          <a:p>
            <a:pPr eaLnBrk="1" hangingPunct="1"/>
            <a:r>
              <a:rPr lang="en-US" dirty="0" smtClean="0"/>
              <a:t>Quest for knowledge vs. question for grades.</a:t>
            </a:r>
          </a:p>
          <a:p>
            <a:pPr eaLnBrk="1" hangingPunct="1"/>
            <a:endParaRPr lang="en-US" dirty="0" smtClean="0"/>
          </a:p>
          <a:p>
            <a:pPr eaLnBrk="1" hangingPunct="1"/>
            <a:r>
              <a:rPr lang="en-US" dirty="0" smtClean="0"/>
              <a:t>Some outstanding students don’t have great grades.  Most students with great grades do well outside of school.</a:t>
            </a:r>
          </a:p>
          <a:p>
            <a:pPr eaLnBrk="1" hangingPunct="1"/>
            <a:endParaRPr lang="en-US" dirty="0" smtClean="0"/>
          </a:p>
          <a:p>
            <a:pPr eaLnBrk="1" hangingPunct="1"/>
            <a:r>
              <a:rPr lang="en-US" dirty="0" smtClean="0"/>
              <a:t>This is a pragmatic course about creating outstanding GPU/graphics developers.  I don’t care if you can pass a test.  No midterm.  Mostly no written homework</a:t>
            </a:r>
          </a:p>
        </p:txBody>
      </p:sp>
      <p:sp>
        <p:nvSpPr>
          <p:cNvPr id="64516"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6A988D7F-E5FF-4E53-8812-561ABDDB5156}" type="slidenum">
              <a:rPr lang="en-US" smtClean="0"/>
              <a:pPr/>
              <a:t>33</a:t>
            </a:fld>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Rebrand homework as</a:t>
            </a:r>
            <a:r>
              <a:rPr lang="en-US" sz="1200" b="0" i="0" u="none" strike="noStrike" kern="1200" baseline="0" dirty="0" smtClean="0">
                <a:solidFill>
                  <a:schemeClr val="tx1"/>
                </a:solidFill>
                <a:effectLst/>
                <a:latin typeface="Arial" charset="0"/>
                <a:ea typeface="+mn-ea"/>
                <a:cs typeface="+mn-cs"/>
              </a:rPr>
              <a:t> </a:t>
            </a:r>
            <a:r>
              <a:rPr lang="en-US" sz="1200" b="0" i="0" u="none" strike="noStrike" kern="1200" dirty="0" smtClean="0">
                <a:solidFill>
                  <a:schemeClr val="tx1"/>
                </a:solidFill>
                <a:effectLst/>
                <a:latin typeface="Arial" charset="0"/>
                <a:ea typeface="+mn-ea"/>
                <a:cs typeface="+mn-cs"/>
              </a:rPr>
              <a:t>projects.  Change culture.  No one wants to do homework.</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Numbers lie, but when the course gets harder,</a:t>
            </a:r>
            <a:r>
              <a:rPr lang="en-US" sz="1200" b="0" i="0" u="none" strike="noStrike" kern="1200" baseline="0" dirty="0" smtClean="0">
                <a:solidFill>
                  <a:schemeClr val="tx1"/>
                </a:solidFill>
                <a:effectLst/>
                <a:latin typeface="Arial" charset="0"/>
                <a:ea typeface="+mn-ea"/>
                <a:cs typeface="+mn-cs"/>
              </a:rPr>
              <a:t> students like it more.</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34</a:t>
            </a:fld>
            <a:endParaRPr lang="en-US"/>
          </a:p>
        </p:txBody>
      </p:sp>
    </p:spTree>
    <p:extLst>
      <p:ext uri="{BB962C8B-B14F-4D97-AF65-F5344CB8AC3E}">
        <p14:creationId xmlns:p14="http://schemas.microsoft.com/office/powerpoint/2010/main" val="39795464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Replacing student presentations with in-class demos:</a:t>
            </a:r>
            <a:r>
              <a:rPr lang="en-US" baseline="0" dirty="0" smtClean="0"/>
              <a:t> live or video, not sure yet.</a:t>
            </a:r>
          </a:p>
          <a:p>
            <a:endParaRPr lang="en-US" baseline="0" dirty="0" smtClean="0"/>
          </a:p>
          <a:p>
            <a:r>
              <a:rPr lang="en-US" baseline="0" dirty="0" smtClean="0"/>
              <a:t>Practice writing and positioning your work.</a:t>
            </a:r>
          </a:p>
          <a:p>
            <a:endParaRPr lang="en-US" baseline="0" dirty="0" smtClean="0"/>
          </a:p>
          <a:p>
            <a:r>
              <a:rPr lang="en-US" baseline="0" dirty="0" smtClean="0"/>
              <a:t>Everyone needs to learn how to talk in front of a group and sell themselves.  The demo will be the class following the due date.</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35</a:t>
            </a:fld>
            <a:endParaRPr lang="en-US"/>
          </a:p>
        </p:txBody>
      </p:sp>
    </p:spTree>
    <p:extLst>
      <p:ext uri="{BB962C8B-B14F-4D97-AF65-F5344CB8AC3E}">
        <p14:creationId xmlns:p14="http://schemas.microsoft.com/office/powerpoint/2010/main" val="3979546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E057745-1439-4347-950C-46867F43EFD9}" type="slidenum">
              <a:rPr lang="en-US" smtClean="0"/>
              <a:pPr/>
              <a:t>4</a:t>
            </a:fld>
            <a:endParaRPr lang="en-US" smtClean="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p:spPr>
        <p:txBody>
          <a:bodyPr/>
          <a:lstStyle/>
          <a:p>
            <a:pPr eaLnBrk="1" hangingPunct="1">
              <a:defRPr/>
            </a:pPr>
            <a:endParaRPr lang="en-US" dirty="0" smtClean="0"/>
          </a:p>
          <a:p>
            <a:pPr eaLnBrk="1" hangingPunct="1"/>
            <a:endParaRPr lang="en-US"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36</a:t>
            </a:fld>
            <a:endParaRPr lang="en-US"/>
          </a:p>
        </p:txBody>
      </p:sp>
    </p:spTree>
    <p:extLst>
      <p:ext uri="{BB962C8B-B14F-4D97-AF65-F5344CB8AC3E}">
        <p14:creationId xmlns:p14="http://schemas.microsoft.com/office/powerpoint/2010/main" val="39795464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Build self-awareness.  We focus on feedback,</a:t>
            </a:r>
            <a:r>
              <a:rPr lang="en-US" baseline="0" dirty="0" smtClean="0"/>
              <a:t> not grades.</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37</a:t>
            </a:fld>
            <a:endParaRPr lang="en-US"/>
          </a:p>
        </p:txBody>
      </p:sp>
    </p:spTree>
    <p:extLst>
      <p:ext uri="{BB962C8B-B14F-4D97-AF65-F5344CB8AC3E}">
        <p14:creationId xmlns:p14="http://schemas.microsoft.com/office/powerpoint/2010/main" val="7434948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p:spPr>
        <p:txBody>
          <a:bodyPr/>
          <a:lstStyle/>
          <a:p>
            <a:pPr eaLnBrk="1" hangingPunct="1"/>
            <a:r>
              <a:rPr lang="en-US" dirty="0" smtClean="0"/>
              <a:t>What can we learn from boxing?</a:t>
            </a:r>
          </a:p>
          <a:p>
            <a:pPr eaLnBrk="1" hangingPunct="1"/>
            <a:endParaRPr lang="en-US" dirty="0" smtClean="0"/>
          </a:p>
          <a:p>
            <a:pPr eaLnBrk="1" hangingPunct="1"/>
            <a:r>
              <a:rPr lang="en-US" dirty="0" smtClean="0"/>
              <a:t>Not to scale; ignore integrating to see the area of the region under the curve.</a:t>
            </a:r>
          </a:p>
          <a:p>
            <a:pPr eaLnBrk="1" hangingPunct="1"/>
            <a:endParaRPr lang="en-US" dirty="0" smtClean="0"/>
          </a:p>
          <a:p>
            <a:pPr eaLnBrk="1" hangingPunct="1"/>
            <a:r>
              <a:rPr lang="en-US" dirty="0" smtClean="0"/>
              <a:t>Actually, we can learn a lot more from boxing:  continuous feedback, intensity, etc.</a:t>
            </a:r>
          </a:p>
          <a:p>
            <a:pPr eaLnBrk="1" hangingPunct="1"/>
            <a:endParaRPr lang="en-US" dirty="0" smtClean="0"/>
          </a:p>
          <a:p>
            <a:pPr eaLnBrk="1" hangingPunct="1"/>
            <a:r>
              <a:rPr lang="en-US" dirty="0" smtClean="0"/>
              <a:t>Avoid burning out or making mistakes at the very end.  Avoid unforeseen problems.  “Early and often.”</a:t>
            </a:r>
          </a:p>
          <a:p>
            <a:pPr eaLnBrk="1" hangingPunct="1"/>
            <a:endParaRPr lang="en-US" dirty="0" smtClean="0"/>
          </a:p>
          <a:p>
            <a:pPr eaLnBrk="1" hangingPunct="1"/>
            <a:r>
              <a:rPr lang="en-US" dirty="0" smtClean="0"/>
              <a:t>I suggest to move the peek even sooner.  Hit it hard right away.  Line up your effort with office hours, so you can get help early and late.</a:t>
            </a:r>
          </a:p>
        </p:txBody>
      </p:sp>
      <p:sp>
        <p:nvSpPr>
          <p:cNvPr id="66564"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78DC305-1EC3-49DE-8DC4-0CA3612C8D99}" type="slidenum">
              <a:rPr lang="en-US" smtClean="0"/>
              <a:pPr/>
              <a:t>40</a:t>
            </a:fld>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for a depth-of-field project, it is OK to use a third-party library to load models, but it is not OK to use a depth-of-field fragment shader found in google.</a:t>
            </a:r>
          </a:p>
          <a:p>
            <a:endParaRPr lang="en-US" dirty="0" smtClean="0"/>
          </a:p>
          <a:p>
            <a:r>
              <a:rPr lang="en-US" dirty="0" smtClean="0"/>
              <a:t>Copying from another student is not OK.  If two students</a:t>
            </a:r>
            <a:r>
              <a:rPr lang="en-US" baseline="0" dirty="0" smtClean="0"/>
              <a:t> have the same exact code, and it is wrong…</a:t>
            </a:r>
          </a:p>
          <a:p>
            <a:endParaRPr lang="en-US" dirty="0" smtClean="0"/>
          </a:p>
          <a:p>
            <a:r>
              <a:rPr lang="en-US" dirty="0" smtClean="0"/>
              <a:t>Be ready to explain</a:t>
            </a:r>
            <a:r>
              <a:rPr lang="en-US" baseline="0" dirty="0" smtClean="0"/>
              <a:t> any part of your code.</a:t>
            </a:r>
          </a:p>
          <a:p>
            <a:endParaRPr lang="en-US" baseline="0" dirty="0" smtClean="0"/>
          </a:p>
          <a:p>
            <a:r>
              <a:rPr lang="en-US" baseline="0" dirty="0" smtClean="0"/>
              <a:t>Violating academic integrity is bad for you, your peers, and your university.  It literally steals time away from making the course better for everyone.</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42</a:t>
            </a:fld>
            <a:endParaRPr lang="en-US"/>
          </a:p>
        </p:txBody>
      </p:sp>
    </p:spTree>
    <p:extLst>
      <p:ext uri="{BB962C8B-B14F-4D97-AF65-F5344CB8AC3E}">
        <p14:creationId xmlns:p14="http://schemas.microsoft.com/office/powerpoint/2010/main" val="30422108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noFill/>
        </p:spPr>
        <p:txBody>
          <a:bodyPr/>
          <a:lstStyle/>
          <a:p>
            <a:pPr eaLnBrk="1" hangingPunct="1"/>
            <a:r>
              <a:rPr lang="en-US" smtClean="0"/>
              <a:t>FLOPS are not a perfect measurement because of memory access, instruction mix, branches, etc.  Peak FLOPS are idealistic, but not often reached in practice.</a:t>
            </a:r>
          </a:p>
        </p:txBody>
      </p:sp>
      <p:sp>
        <p:nvSpPr>
          <p:cNvPr id="67588"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4ACFE1C5-5D39-4CE3-A45E-9C523C3687CC}" type="slidenum">
              <a:rPr lang="en-US" smtClean="0"/>
              <a:pPr/>
              <a:t>45</a:t>
            </a:fld>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p:spPr>
        <p:txBody>
          <a:bodyPr/>
          <a:lstStyle/>
          <a:p>
            <a:pPr eaLnBrk="1" hangingPunct="1"/>
            <a:r>
              <a:rPr lang="en-US" dirty="0" smtClean="0"/>
              <a:t>Moore’s Law – the number of transistors on a chip will double about every two year </a:t>
            </a:r>
            <a:endParaRPr lang="en-US" dirty="0" smtClean="0"/>
          </a:p>
          <a:p>
            <a:pPr eaLnBrk="1" hangingPunct="1"/>
            <a:endParaRPr lang="en-US" dirty="0" smtClean="0"/>
          </a:p>
        </p:txBody>
      </p:sp>
      <p:sp>
        <p:nvSpPr>
          <p:cNvPr id="68612"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9020A6A7-49DA-4B84-B778-712164C674EF}" type="slidenum">
              <a:rPr lang="en-US" smtClean="0"/>
              <a:pPr/>
              <a:t>46</a:t>
            </a:fld>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PCI-E Gen3 is 8 GB/s in </a:t>
            </a:r>
            <a:r>
              <a:rPr lang="en-US" smtClean="0"/>
              <a:t>each direction</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47</a:t>
            </a:fld>
            <a:endParaRPr lang="en-US"/>
          </a:p>
        </p:txBody>
      </p:sp>
    </p:spTree>
    <p:extLst>
      <p:ext uri="{BB962C8B-B14F-4D97-AF65-F5344CB8AC3E}">
        <p14:creationId xmlns:p14="http://schemas.microsoft.com/office/powerpoint/2010/main" val="19227833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48</a:t>
            </a:fld>
            <a:endParaRPr lang="en-US"/>
          </a:p>
        </p:txBody>
      </p:sp>
    </p:spTree>
    <p:extLst>
      <p:ext uri="{BB962C8B-B14F-4D97-AF65-F5344CB8AC3E}">
        <p14:creationId xmlns:p14="http://schemas.microsoft.com/office/powerpoint/2010/main" val="35482233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BB66B039-039E-4CA7-8BFF-71D7DEB161E7}" type="slidenum">
              <a:rPr lang="en-US" smtClean="0"/>
              <a:pPr/>
              <a:t>50</a:t>
            </a:fld>
            <a:endParaRPr lang="en-US" smtClean="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E057745-1439-4347-950C-46867F43EFD9}" type="slidenum">
              <a:rPr lang="en-US" smtClean="0"/>
              <a:pPr/>
              <a:t>5</a:t>
            </a:fld>
            <a:endParaRPr lang="en-US" smtClean="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p:spPr>
        <p:txBody>
          <a:bodyPr/>
          <a:lstStyle/>
          <a:p>
            <a:pPr eaLnBrk="1" hangingPunct="1"/>
            <a:r>
              <a:rPr lang="en-US" dirty="0" smtClean="0"/>
              <a:t>Perhaps we are a sports team, and each project is an event</a:t>
            </a:r>
            <a:r>
              <a:rPr lang="en-US" baseline="0" dirty="0" smtClean="0"/>
              <a:t> I am preparing you with.  I may bring in specialists, i.e., guest lectures, in some cases just like a football might bring in a defense specialist.</a:t>
            </a:r>
            <a:endParaRPr 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39DC71DF-95A4-44D7-B199-72F04545EB64}" type="slidenum">
              <a:rPr lang="en-US" smtClean="0"/>
              <a:pPr/>
              <a:t>6</a:t>
            </a:fld>
            <a:endParaRPr lang="en-US" smtClean="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p:spPr>
        <p:txBody>
          <a:bodyPr/>
          <a:lstStyle/>
          <a:p>
            <a:pPr eaLnBrk="1" hangingPunct="1"/>
            <a:r>
              <a:rPr lang="en-US" dirty="0" smtClean="0"/>
              <a:t>Also a developer at Sandia Lab.</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marL="171450" indent="-171450" eaLnBrk="1" hangingPunct="1">
              <a:buFont typeface="Arial" pitchFamily="34" charset="0"/>
              <a:buChar char="•"/>
              <a:defRPr/>
            </a:pPr>
            <a:r>
              <a:rPr lang="en-US" dirty="0" smtClean="0"/>
              <a:t>Jon:  System Design Engineer, NVIDIA (Android performance)</a:t>
            </a:r>
          </a:p>
          <a:p>
            <a:pPr marL="171450" indent="-171450" eaLnBrk="1" hangingPunct="1">
              <a:buFont typeface="Arial" pitchFamily="34" charset="0"/>
              <a:buChar char="•"/>
              <a:defRPr/>
            </a:pPr>
            <a:r>
              <a:rPr lang="en-US" dirty="0" smtClean="0"/>
              <a:t>Krishnan:  Character Simulations TD, Blue Sky Studios</a:t>
            </a:r>
          </a:p>
          <a:p>
            <a:pPr marL="171450" indent="-171450" eaLnBrk="1" hangingPunct="1">
              <a:buFont typeface="Arial" pitchFamily="34" charset="0"/>
              <a:buChar char="•"/>
              <a:defRPr/>
            </a:pPr>
            <a:r>
              <a:rPr lang="en-US" dirty="0" smtClean="0"/>
              <a:t>Varun:  NVIDIA (video bios)</a:t>
            </a:r>
          </a:p>
          <a:p>
            <a:pPr marL="171450" indent="-171450" eaLnBrk="1" hangingPunct="1">
              <a:buFont typeface="Arial" pitchFamily="34" charset="0"/>
              <a:buChar char="•"/>
              <a:defRPr/>
            </a:pPr>
            <a:r>
              <a:rPr lang="en-US" dirty="0" smtClean="0"/>
              <a:t>Sean:  AMD (internship</a:t>
            </a:r>
            <a:r>
              <a:rPr lang="en-US" baseline="0" dirty="0" smtClean="0"/>
              <a:t> working on shadows).  GPU Pro 4 chapter.</a:t>
            </a:r>
          </a:p>
          <a:p>
            <a:pPr marL="171450" indent="-171450" eaLnBrk="1" hangingPunct="1">
              <a:buFont typeface="Arial" pitchFamily="34" charset="0"/>
              <a:buChar char="•"/>
              <a:defRPr/>
            </a:pPr>
            <a:r>
              <a:rPr lang="en-US" baseline="0" dirty="0" smtClean="0"/>
              <a:t>Ian:  AGI (internship working on materials)</a:t>
            </a:r>
          </a:p>
          <a:p>
            <a:pPr marL="171450" indent="-171450" eaLnBrk="1" hangingPunct="1">
              <a:buFont typeface="Arial" pitchFamily="34" charset="0"/>
              <a:buChar char="•"/>
              <a:defRPr/>
            </a:pPr>
            <a:r>
              <a:rPr lang="en-US" dirty="0" smtClean="0"/>
              <a:t>Tiju:</a:t>
            </a:r>
            <a:r>
              <a:rPr lang="en-US" baseline="0" dirty="0" smtClean="0"/>
              <a:t> </a:t>
            </a:r>
            <a:r>
              <a:rPr lang="en-US" dirty="0" smtClean="0"/>
              <a:t>Microsoft Xbox</a:t>
            </a:r>
          </a:p>
          <a:p>
            <a:pPr marL="171450" indent="-171450" eaLnBrk="1" hangingPunct="1">
              <a:buFont typeface="Arial" pitchFamily="34" charset="0"/>
              <a:buChar char="•"/>
              <a:defRPr/>
            </a:pPr>
            <a:r>
              <a:rPr lang="en-US" dirty="0" smtClean="0"/>
              <a:t>Shehzan:</a:t>
            </a:r>
            <a:r>
              <a:rPr lang="en-US" baseline="0" dirty="0" smtClean="0"/>
              <a:t> </a:t>
            </a:r>
            <a:r>
              <a:rPr lang="en-US" sz="1200" b="0" i="0" kern="1200" dirty="0" err="1" smtClean="0">
                <a:solidFill>
                  <a:schemeClr val="tx1"/>
                </a:solidFill>
                <a:effectLst/>
                <a:latin typeface="Arial" charset="0"/>
                <a:ea typeface="+mn-ea"/>
                <a:cs typeface="+mn-cs"/>
              </a:rPr>
              <a:t>AccelerEyes</a:t>
            </a:r>
            <a:r>
              <a:rPr lang="en-US" sz="1200" b="0" i="0" kern="1200" dirty="0" smtClean="0">
                <a:solidFill>
                  <a:schemeClr val="tx1"/>
                </a:solidFill>
                <a:effectLst/>
                <a:latin typeface="Arial" charset="0"/>
                <a:ea typeface="+mn-ea"/>
                <a:cs typeface="+mn-cs"/>
              </a:rPr>
              <a:t> (small GPU computing company; focus</a:t>
            </a:r>
            <a:r>
              <a:rPr lang="en-US" sz="1200" b="0" i="0" kern="1200" baseline="0" dirty="0" smtClean="0">
                <a:solidFill>
                  <a:schemeClr val="tx1"/>
                </a:solidFill>
                <a:effectLst/>
                <a:latin typeface="Arial" charset="0"/>
                <a:ea typeface="+mn-ea"/>
                <a:cs typeface="+mn-cs"/>
              </a:rPr>
              <a:t> on performance)</a:t>
            </a:r>
          </a:p>
          <a:p>
            <a:pPr marL="171450" indent="-171450" eaLnBrk="1" hangingPunct="1">
              <a:buFont typeface="Arial" pitchFamily="34" charset="0"/>
              <a:buChar char="•"/>
              <a:defRPr/>
            </a:pPr>
            <a:r>
              <a:rPr lang="en-US" dirty="0" smtClean="0"/>
              <a:t>Gundeep: Qualcomm (Android graphics</a:t>
            </a:r>
            <a:r>
              <a:rPr lang="en-US" baseline="0" dirty="0" smtClean="0"/>
              <a:t> drivers; tools for testing OpenGL ES 3.0)</a:t>
            </a:r>
          </a:p>
          <a:p>
            <a:pPr marL="171450" marR="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dirty="0" smtClean="0"/>
              <a:t>Seunghoon Park:</a:t>
            </a:r>
            <a:r>
              <a:rPr lang="en-US" baseline="0" dirty="0" smtClean="0"/>
              <a:t>  Had his CIS 565 </a:t>
            </a:r>
            <a:r>
              <a:rPr lang="en-US" sz="1200" b="0" i="0" kern="1200" dirty="0" smtClean="0">
                <a:solidFill>
                  <a:schemeClr val="tx1"/>
                </a:solidFill>
                <a:effectLst/>
                <a:latin typeface="Arial" charset="0"/>
                <a:ea typeface="+mn-ea"/>
                <a:cs typeface="+mn-cs"/>
              </a:rPr>
              <a:t> OpenCL circular </a:t>
            </a:r>
            <a:r>
              <a:rPr lang="en-US" sz="1200" b="0" i="0" kern="1200" dirty="0" err="1" smtClean="0">
                <a:solidFill>
                  <a:schemeClr val="tx1"/>
                </a:solidFill>
                <a:effectLst/>
                <a:latin typeface="Arial" charset="0"/>
                <a:ea typeface="+mn-ea"/>
                <a:cs typeface="+mn-cs"/>
              </a:rPr>
              <a:t>hough</a:t>
            </a:r>
            <a:r>
              <a:rPr lang="en-US" sz="1200" b="0" i="0" kern="1200" dirty="0" smtClean="0">
                <a:solidFill>
                  <a:schemeClr val="tx1"/>
                </a:solidFill>
                <a:effectLst/>
                <a:latin typeface="Arial" charset="0"/>
                <a:ea typeface="+mn-ea"/>
                <a:cs typeface="+mn-cs"/>
              </a:rPr>
              <a:t> transform</a:t>
            </a:r>
            <a:r>
              <a:rPr lang="en-US" sz="1200" b="0" i="0" kern="1200" baseline="0" dirty="0" smtClean="0">
                <a:solidFill>
                  <a:schemeClr val="tx1"/>
                </a:solidFill>
                <a:effectLst/>
                <a:latin typeface="Arial" charset="0"/>
                <a:ea typeface="+mn-ea"/>
                <a:cs typeface="+mn-cs"/>
              </a:rPr>
              <a:t> accepted to </a:t>
            </a:r>
            <a:r>
              <a:rPr lang="en-US" sz="1200" b="0" i="0" kern="1200" baseline="0" dirty="0" err="1" smtClean="0">
                <a:solidFill>
                  <a:schemeClr val="tx1"/>
                </a:solidFill>
                <a:effectLst/>
                <a:latin typeface="Arial" charset="0"/>
                <a:ea typeface="+mn-ea"/>
                <a:cs typeface="+mn-cs"/>
              </a:rPr>
              <a:t>OpenCV</a:t>
            </a:r>
            <a:endParaRPr lang="en-US" baseline="0" dirty="0" smtClean="0"/>
          </a:p>
          <a:p>
            <a:pPr eaLnBrk="1" hangingPunct="1">
              <a:defRPr/>
            </a:pPr>
            <a:endParaRPr lang="en-US" dirty="0" smtClean="0"/>
          </a:p>
          <a:p>
            <a:pPr eaLnBrk="1" hangingPunct="1">
              <a:defRPr/>
            </a:pPr>
            <a:r>
              <a:rPr lang="en-US" dirty="0" smtClean="0"/>
              <a:t>Students whose futures were significantly influenced, e.g., jobs, etc., by CIS 565.  Not based on grades.</a:t>
            </a:r>
          </a:p>
          <a:p>
            <a:pPr eaLnBrk="1" hangingPunct="1">
              <a:defRPr/>
            </a:pPr>
            <a:endParaRPr lang="en-US" dirty="0" smtClean="0"/>
          </a:p>
          <a:p>
            <a:pPr eaLnBrk="1" hangingPunct="1">
              <a:defRPr/>
            </a:pPr>
            <a:r>
              <a:rPr lang="en-US" dirty="0" smtClean="0"/>
              <a:t>Many more students that either I didn’t teach or have not heard from.  (I didn’t teach Jon, but he was a TA)</a:t>
            </a:r>
          </a:p>
        </p:txBody>
      </p:sp>
      <p:sp>
        <p:nvSpPr>
          <p:cNvPr id="47108"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5F23BBE0-0A83-414F-B668-DDAAACA13D2C}" type="slidenum">
              <a:rPr lang="en-US" smtClean="0"/>
              <a:pPr/>
              <a:t>7</a:t>
            </a:fld>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p:spPr>
        <p:txBody>
          <a:bodyPr/>
          <a:lstStyle/>
          <a:p>
            <a:pPr eaLnBrk="1" hangingPunct="1"/>
            <a:r>
              <a:rPr lang="en-US" dirty="0" smtClean="0"/>
              <a:t>I don’t officially check prerequisites; the</a:t>
            </a:r>
            <a:r>
              <a:rPr lang="en-US" baseline="0" dirty="0" smtClean="0"/>
              <a:t> first few projects will.</a:t>
            </a:r>
            <a:endParaRPr lang="en-US" dirty="0" smtClean="0"/>
          </a:p>
        </p:txBody>
      </p:sp>
      <p:sp>
        <p:nvSpPr>
          <p:cNvPr id="49156"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51D9173-69A6-4E86-A874-F54A643C9525}" type="slidenum">
              <a:rPr lang="en-US" smtClean="0"/>
              <a:pPr/>
              <a:t>8</a:t>
            </a:fld>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Default to ask publically</a:t>
            </a:r>
            <a:r>
              <a:rPr lang="en-US" baseline="0" dirty="0" smtClean="0"/>
              <a:t> for the benefit of the entire class.</a:t>
            </a:r>
          </a:p>
          <a:p>
            <a:endParaRPr lang="en-US" baseline="0" dirty="0" smtClean="0"/>
          </a:p>
          <a:p>
            <a:r>
              <a:rPr lang="en-US" baseline="0" dirty="0" smtClean="0"/>
              <a:t>You’ll be involved in many communities throughout your career, let’s start now.</a:t>
            </a:r>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10</a:t>
            </a:fld>
            <a:endParaRPr lang="en-US"/>
          </a:p>
        </p:txBody>
      </p:sp>
    </p:spTree>
    <p:extLst>
      <p:ext uri="{BB962C8B-B14F-4D97-AF65-F5344CB8AC3E}">
        <p14:creationId xmlns:p14="http://schemas.microsoft.com/office/powerpoint/2010/main" val="24793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p:spPr>
        <p:txBody>
          <a:bodyPr/>
          <a:lstStyle/>
          <a:p>
            <a:pPr eaLnBrk="1" hangingPunct="1"/>
            <a:r>
              <a:rPr lang="en-US" smtClean="0"/>
              <a:t>Everyone needs to learn how to use source control.  Learn best practices now while in school.  Also better for collaboration and backups.</a:t>
            </a:r>
          </a:p>
        </p:txBody>
      </p:sp>
      <p:sp>
        <p:nvSpPr>
          <p:cNvPr id="48132"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59532A3F-2C09-48C9-9AD3-615225308D5E}" type="slidenum">
              <a:rPr lang="en-US" smtClean="0"/>
              <a:pPr/>
              <a:t>11</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4"/>
          <p:cNvGrpSpPr>
            <a:grpSpLocks/>
          </p:cNvGrpSpPr>
          <p:nvPr/>
        </p:nvGrpSpPr>
        <p:grpSpPr bwMode="auto">
          <a:xfrm>
            <a:off x="0" y="0"/>
            <a:ext cx="9144000" cy="6858000"/>
            <a:chOff x="0" y="0"/>
            <a:chExt cx="5760" cy="4320"/>
          </a:xfrm>
        </p:grpSpPr>
        <p:sp>
          <p:nvSpPr>
            <p:cNvPr id="5" name="Rectangle 2"/>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a:latin typeface="Times New Roman" pitchFamily="18" charset="0"/>
              </a:endParaRPr>
            </a:p>
          </p:txBody>
        </p:sp>
        <p:sp>
          <p:nvSpPr>
            <p:cNvPr id="6" name="Rectangle 6"/>
            <p:cNvSpPr>
              <a:spLocks noChangeArrowheads="1"/>
            </p:cNvSpPr>
            <p:nvPr/>
          </p:nvSpPr>
          <p:spPr bwMode="hidden">
            <a:xfrm>
              <a:off x="1081" y="1065"/>
              <a:ext cx="4679" cy="159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grpSp>
          <p:nvGrpSpPr>
            <p:cNvPr id="7" name="Group 22"/>
            <p:cNvGrpSpPr>
              <a:grpSpLocks/>
            </p:cNvGrpSpPr>
            <p:nvPr/>
          </p:nvGrpSpPr>
          <p:grpSpPr bwMode="auto">
            <a:xfrm>
              <a:off x="0" y="672"/>
              <a:ext cx="1806" cy="1989"/>
              <a:chOff x="0" y="672"/>
              <a:chExt cx="1806" cy="1989"/>
            </a:xfrm>
          </p:grpSpPr>
          <p:sp>
            <p:nvSpPr>
              <p:cNvPr id="8" name="Rectangle 20"/>
              <p:cNvSpPr>
                <a:spLocks noChangeArrowheads="1"/>
              </p:cNvSpPr>
              <p:nvPr userDrawn="1"/>
            </p:nvSpPr>
            <p:spPr bwMode="auto">
              <a:xfrm>
                <a:off x="361" y="2257"/>
                <a:ext cx="363" cy="40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9" name="Rectangle 21"/>
              <p:cNvSpPr>
                <a:spLocks noChangeArrowheads="1"/>
              </p:cNvSpPr>
              <p:nvPr userDrawn="1"/>
            </p:nvSpPr>
            <p:spPr bwMode="auto">
              <a:xfrm>
                <a:off x="1081" y="1065"/>
                <a:ext cx="362" cy="40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0" name="Rectangle 22"/>
              <p:cNvSpPr>
                <a:spLocks noChangeArrowheads="1"/>
              </p:cNvSpPr>
              <p:nvPr userDrawn="1"/>
            </p:nvSpPr>
            <p:spPr bwMode="auto">
              <a:xfrm>
                <a:off x="1437" y="672"/>
                <a:ext cx="369" cy="40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1" name="Rectangle 23"/>
              <p:cNvSpPr>
                <a:spLocks noChangeArrowheads="1"/>
              </p:cNvSpPr>
              <p:nvPr userDrawn="1"/>
            </p:nvSpPr>
            <p:spPr bwMode="auto">
              <a:xfrm>
                <a:off x="719" y="2257"/>
                <a:ext cx="368" cy="40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2" name="Rectangle 24"/>
              <p:cNvSpPr>
                <a:spLocks noChangeArrowheads="1"/>
              </p:cNvSpPr>
              <p:nvPr userDrawn="1"/>
            </p:nvSpPr>
            <p:spPr bwMode="auto">
              <a:xfrm>
                <a:off x="1437" y="1065"/>
                <a:ext cx="369" cy="40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3" name="Rectangle 25"/>
              <p:cNvSpPr>
                <a:spLocks noChangeArrowheads="1"/>
              </p:cNvSpPr>
              <p:nvPr userDrawn="1"/>
            </p:nvSpPr>
            <p:spPr bwMode="auto">
              <a:xfrm>
                <a:off x="719" y="1464"/>
                <a:ext cx="368" cy="39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4" name="Rectangle 26"/>
              <p:cNvSpPr>
                <a:spLocks noChangeArrowheads="1"/>
              </p:cNvSpPr>
              <p:nvPr userDrawn="1"/>
            </p:nvSpPr>
            <p:spPr bwMode="auto">
              <a:xfrm>
                <a:off x="0" y="1464"/>
                <a:ext cx="367" cy="39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5" name="Rectangle 27"/>
              <p:cNvSpPr>
                <a:spLocks noChangeArrowheads="1"/>
              </p:cNvSpPr>
              <p:nvPr userDrawn="1"/>
            </p:nvSpPr>
            <p:spPr bwMode="auto">
              <a:xfrm>
                <a:off x="1081" y="1464"/>
                <a:ext cx="362" cy="39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6" name="Rectangle 28"/>
              <p:cNvSpPr>
                <a:spLocks noChangeArrowheads="1"/>
              </p:cNvSpPr>
              <p:nvPr userDrawn="1"/>
            </p:nvSpPr>
            <p:spPr bwMode="auto">
              <a:xfrm>
                <a:off x="361" y="1857"/>
                <a:ext cx="363" cy="40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7" name="Rectangle 29"/>
              <p:cNvSpPr>
                <a:spLocks noChangeArrowheads="1"/>
              </p:cNvSpPr>
              <p:nvPr userDrawn="1"/>
            </p:nvSpPr>
            <p:spPr bwMode="auto">
              <a:xfrm>
                <a:off x="719" y="1857"/>
                <a:ext cx="368" cy="4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grpSp>
      </p:grpSp>
      <p:sp>
        <p:nvSpPr>
          <p:cNvPr id="39953" name="Rectangle 17"/>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pPr lvl="0"/>
            <a:r>
              <a:rPr lang="en-US" noProof="0" smtClean="0"/>
              <a:t>Click to edit Master title style</a:t>
            </a:r>
          </a:p>
        </p:txBody>
      </p:sp>
      <p:sp>
        <p:nvSpPr>
          <p:cNvPr id="39954" name="Rectangle 18"/>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3400"/>
            </a:lvl1pPr>
          </a:lstStyle>
          <a:p>
            <a:pPr lvl="0"/>
            <a:r>
              <a:rPr lang="en-US" noProof="0" smtClean="0"/>
              <a:t>Click to edit Master subtitle style</a:t>
            </a:r>
          </a:p>
        </p:txBody>
      </p:sp>
      <p:sp>
        <p:nvSpPr>
          <p:cNvPr id="18" name="Rectangle 3"/>
          <p:cNvSpPr>
            <a:spLocks noGrp="1" noChangeArrowheads="1"/>
          </p:cNvSpPr>
          <p:nvPr>
            <p:ph type="dt" sz="half" idx="10"/>
          </p:nvPr>
        </p:nvSpPr>
        <p:spPr>
          <a:xfrm>
            <a:off x="457200" y="6248400"/>
            <a:ext cx="2133600" cy="457200"/>
          </a:xfrm>
        </p:spPr>
        <p:txBody>
          <a:bodyPr/>
          <a:lstStyle>
            <a:lvl1pPr>
              <a:defRPr/>
            </a:lvl1pPr>
          </a:lstStyle>
          <a:p>
            <a:pPr>
              <a:defRPr/>
            </a:pPr>
            <a:endParaRPr lang="en-US"/>
          </a:p>
        </p:txBody>
      </p:sp>
      <p:sp>
        <p:nvSpPr>
          <p:cNvPr id="19" name="Rectangle 4"/>
          <p:cNvSpPr>
            <a:spLocks noGrp="1" noChangeArrowheads="1"/>
          </p:cNvSpPr>
          <p:nvPr>
            <p:ph type="ftr" sz="quarter" idx="11"/>
          </p:nvPr>
        </p:nvSpPr>
        <p:spPr/>
        <p:txBody>
          <a:bodyPr/>
          <a:lstStyle>
            <a:lvl1pPr>
              <a:defRPr/>
            </a:lvl1pPr>
          </a:lstStyle>
          <a:p>
            <a:pPr>
              <a:defRPr/>
            </a:pPr>
            <a:endParaRPr lang="en-US"/>
          </a:p>
        </p:txBody>
      </p:sp>
      <p:sp>
        <p:nvSpPr>
          <p:cNvPr id="20" name="Rectangle 5"/>
          <p:cNvSpPr>
            <a:spLocks noGrp="1" noChangeArrowheads="1"/>
          </p:cNvSpPr>
          <p:nvPr>
            <p:ph type="sldNum" sz="quarter" idx="12"/>
          </p:nvPr>
        </p:nvSpPr>
        <p:spPr/>
        <p:txBody>
          <a:bodyPr/>
          <a:lstStyle>
            <a:lvl1pPr>
              <a:defRPr/>
            </a:lvl1pPr>
          </a:lstStyle>
          <a:p>
            <a:pPr>
              <a:defRPr/>
            </a:pPr>
            <a:fld id="{C8E54861-778E-42F3-AD2A-EB44076E1E59}" type="slidenum">
              <a:rPr lang="en-US"/>
              <a:pPr>
                <a:defRPr/>
              </a:pPr>
              <a:t>‹#›</a:t>
            </a:fld>
            <a:endParaRPr lang="en-US"/>
          </a:p>
        </p:txBody>
      </p:sp>
    </p:spTree>
    <p:extLst>
      <p:ext uri="{BB962C8B-B14F-4D97-AF65-F5344CB8AC3E}">
        <p14:creationId xmlns:p14="http://schemas.microsoft.com/office/powerpoint/2010/main" val="358453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ftr" sz="quarter" idx="10"/>
          </p:nvPr>
        </p:nvSpPr>
        <p:spPr>
          <a:ln/>
        </p:spPr>
        <p:txBody>
          <a:bodyPr/>
          <a:lstStyle>
            <a:lvl1pPr>
              <a:defRPr/>
            </a:lvl1pPr>
          </a:lstStyle>
          <a:p>
            <a:pPr>
              <a:defRPr/>
            </a:pPr>
            <a:endParaRPr lang="en-US"/>
          </a:p>
        </p:txBody>
      </p:sp>
      <p:sp>
        <p:nvSpPr>
          <p:cNvPr id="5" name="Rectangle 4"/>
          <p:cNvSpPr>
            <a:spLocks noGrp="1" noChangeArrowheads="1"/>
          </p:cNvSpPr>
          <p:nvPr>
            <p:ph type="sldNum" sz="quarter" idx="11"/>
          </p:nvPr>
        </p:nvSpPr>
        <p:spPr>
          <a:ln/>
        </p:spPr>
        <p:txBody>
          <a:bodyPr/>
          <a:lstStyle>
            <a:lvl1pPr>
              <a:defRPr/>
            </a:lvl1pPr>
          </a:lstStyle>
          <a:p>
            <a:pPr>
              <a:defRPr/>
            </a:pPr>
            <a:fld id="{058C159F-1E55-41A6-8339-F6DFBBA39174}" type="slidenum">
              <a:rPr lang="en-US"/>
              <a:pPr>
                <a:defRPr/>
              </a:pPr>
              <a:t>‹#›</a:t>
            </a:fld>
            <a:endParaRPr lang="en-US"/>
          </a:p>
        </p:txBody>
      </p:sp>
      <p:sp>
        <p:nvSpPr>
          <p:cNvPr id="6"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495478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5410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457200"/>
            <a:ext cx="60198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ftr" sz="quarter" idx="10"/>
          </p:nvPr>
        </p:nvSpPr>
        <p:spPr>
          <a:ln/>
        </p:spPr>
        <p:txBody>
          <a:bodyPr/>
          <a:lstStyle>
            <a:lvl1pPr>
              <a:defRPr/>
            </a:lvl1pPr>
          </a:lstStyle>
          <a:p>
            <a:pPr>
              <a:defRPr/>
            </a:pPr>
            <a:endParaRPr lang="en-US"/>
          </a:p>
        </p:txBody>
      </p:sp>
      <p:sp>
        <p:nvSpPr>
          <p:cNvPr id="5" name="Rectangle 4"/>
          <p:cNvSpPr>
            <a:spLocks noGrp="1" noChangeArrowheads="1"/>
          </p:cNvSpPr>
          <p:nvPr>
            <p:ph type="sldNum" sz="quarter" idx="11"/>
          </p:nvPr>
        </p:nvSpPr>
        <p:spPr>
          <a:ln/>
        </p:spPr>
        <p:txBody>
          <a:bodyPr/>
          <a:lstStyle>
            <a:lvl1pPr>
              <a:defRPr/>
            </a:lvl1pPr>
          </a:lstStyle>
          <a:p>
            <a:pPr>
              <a:defRPr/>
            </a:pPr>
            <a:fld id="{0905BD4E-B466-4610-BC18-B41E938D8A1B}" type="slidenum">
              <a:rPr lang="en-US"/>
              <a:pPr>
                <a:defRPr/>
              </a:pPr>
              <a:t>‹#›</a:t>
            </a:fld>
            <a:endParaRPr lang="en-US"/>
          </a:p>
        </p:txBody>
      </p:sp>
      <p:sp>
        <p:nvSpPr>
          <p:cNvPr id="6"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078955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ftr" sz="quarter" idx="10"/>
          </p:nvPr>
        </p:nvSpPr>
        <p:spPr>
          <a:ln/>
        </p:spPr>
        <p:txBody>
          <a:bodyPr/>
          <a:lstStyle>
            <a:lvl1pPr>
              <a:defRPr/>
            </a:lvl1pPr>
          </a:lstStyle>
          <a:p>
            <a:pPr>
              <a:defRPr/>
            </a:pPr>
            <a:endParaRPr lang="en-US"/>
          </a:p>
        </p:txBody>
      </p:sp>
      <p:sp>
        <p:nvSpPr>
          <p:cNvPr id="5" name="Rectangle 4"/>
          <p:cNvSpPr>
            <a:spLocks noGrp="1" noChangeArrowheads="1"/>
          </p:cNvSpPr>
          <p:nvPr>
            <p:ph type="sldNum" sz="quarter" idx="11"/>
          </p:nvPr>
        </p:nvSpPr>
        <p:spPr>
          <a:ln/>
        </p:spPr>
        <p:txBody>
          <a:bodyPr/>
          <a:lstStyle>
            <a:lvl1pPr>
              <a:defRPr/>
            </a:lvl1pPr>
          </a:lstStyle>
          <a:p>
            <a:pPr>
              <a:defRPr/>
            </a:pPr>
            <a:fld id="{CC2C293C-5088-4E30-A67C-4AADAF5FA849}" type="slidenum">
              <a:rPr lang="en-US"/>
              <a:pPr>
                <a:defRPr/>
              </a:pPr>
              <a:t>‹#›</a:t>
            </a:fld>
            <a:endParaRPr lang="en-US"/>
          </a:p>
        </p:txBody>
      </p:sp>
      <p:sp>
        <p:nvSpPr>
          <p:cNvPr id="6"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410450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3"/>
          <p:cNvSpPr>
            <a:spLocks noGrp="1" noChangeArrowheads="1"/>
          </p:cNvSpPr>
          <p:nvPr>
            <p:ph type="ftr" sz="quarter" idx="10"/>
          </p:nvPr>
        </p:nvSpPr>
        <p:spPr>
          <a:ln/>
        </p:spPr>
        <p:txBody>
          <a:bodyPr/>
          <a:lstStyle>
            <a:lvl1pPr>
              <a:defRPr/>
            </a:lvl1pPr>
          </a:lstStyle>
          <a:p>
            <a:pPr>
              <a:defRPr/>
            </a:pPr>
            <a:endParaRPr lang="en-US"/>
          </a:p>
        </p:txBody>
      </p:sp>
      <p:sp>
        <p:nvSpPr>
          <p:cNvPr id="5" name="Rectangle 4"/>
          <p:cNvSpPr>
            <a:spLocks noGrp="1" noChangeArrowheads="1"/>
          </p:cNvSpPr>
          <p:nvPr>
            <p:ph type="sldNum" sz="quarter" idx="11"/>
          </p:nvPr>
        </p:nvSpPr>
        <p:spPr>
          <a:ln/>
        </p:spPr>
        <p:txBody>
          <a:bodyPr/>
          <a:lstStyle>
            <a:lvl1pPr>
              <a:defRPr/>
            </a:lvl1pPr>
          </a:lstStyle>
          <a:p>
            <a:pPr>
              <a:defRPr/>
            </a:pPr>
            <a:fld id="{CD94C7B8-8CC4-4889-AD8F-317EDBE8A857}" type="slidenum">
              <a:rPr lang="en-US"/>
              <a:pPr>
                <a:defRPr/>
              </a:pPr>
              <a:t>‹#›</a:t>
            </a:fld>
            <a:endParaRPr lang="en-US"/>
          </a:p>
        </p:txBody>
      </p:sp>
      <p:sp>
        <p:nvSpPr>
          <p:cNvPr id="6"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972298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3"/>
          <p:cNvSpPr>
            <a:spLocks noGrp="1" noChangeArrowheads="1"/>
          </p:cNvSpPr>
          <p:nvPr>
            <p:ph type="ftr" sz="quarter" idx="10"/>
          </p:nvPr>
        </p:nvSpPr>
        <p:spPr>
          <a:ln/>
        </p:spPr>
        <p:txBody>
          <a:bodyPr/>
          <a:lstStyle>
            <a:lvl1pPr>
              <a:defRPr/>
            </a:lvl1pPr>
          </a:lstStyle>
          <a:p>
            <a:pPr>
              <a:defRPr/>
            </a:pPr>
            <a:endParaRPr lang="en-US"/>
          </a:p>
        </p:txBody>
      </p:sp>
      <p:sp>
        <p:nvSpPr>
          <p:cNvPr id="6" name="Rectangle 4"/>
          <p:cNvSpPr>
            <a:spLocks noGrp="1" noChangeArrowheads="1"/>
          </p:cNvSpPr>
          <p:nvPr>
            <p:ph type="sldNum" sz="quarter" idx="11"/>
          </p:nvPr>
        </p:nvSpPr>
        <p:spPr>
          <a:ln/>
        </p:spPr>
        <p:txBody>
          <a:bodyPr/>
          <a:lstStyle>
            <a:lvl1pPr>
              <a:defRPr/>
            </a:lvl1pPr>
          </a:lstStyle>
          <a:p>
            <a:pPr>
              <a:defRPr/>
            </a:pPr>
            <a:fld id="{DF61E347-8CA3-4084-BF2E-118BFDD01F1A}" type="slidenum">
              <a:rPr lang="en-US"/>
              <a:pPr>
                <a:defRPr/>
              </a:pPr>
              <a:t>‹#›</a:t>
            </a:fld>
            <a:endParaRPr lang="en-US"/>
          </a:p>
        </p:txBody>
      </p:sp>
      <p:sp>
        <p:nvSpPr>
          <p:cNvPr id="7"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712633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3"/>
          <p:cNvSpPr>
            <a:spLocks noGrp="1" noChangeArrowheads="1"/>
          </p:cNvSpPr>
          <p:nvPr>
            <p:ph type="ftr" sz="quarter" idx="10"/>
          </p:nvPr>
        </p:nvSpPr>
        <p:spPr>
          <a:ln/>
        </p:spPr>
        <p:txBody>
          <a:bodyPr/>
          <a:lstStyle>
            <a:lvl1pPr>
              <a:defRPr/>
            </a:lvl1pPr>
          </a:lstStyle>
          <a:p>
            <a:pPr>
              <a:defRPr/>
            </a:pPr>
            <a:endParaRPr lang="en-US"/>
          </a:p>
        </p:txBody>
      </p:sp>
      <p:sp>
        <p:nvSpPr>
          <p:cNvPr id="8" name="Rectangle 4"/>
          <p:cNvSpPr>
            <a:spLocks noGrp="1" noChangeArrowheads="1"/>
          </p:cNvSpPr>
          <p:nvPr>
            <p:ph type="sldNum" sz="quarter" idx="11"/>
          </p:nvPr>
        </p:nvSpPr>
        <p:spPr>
          <a:ln/>
        </p:spPr>
        <p:txBody>
          <a:bodyPr/>
          <a:lstStyle>
            <a:lvl1pPr>
              <a:defRPr/>
            </a:lvl1pPr>
          </a:lstStyle>
          <a:p>
            <a:pPr>
              <a:defRPr/>
            </a:pPr>
            <a:fld id="{E4794ADF-22CF-4A16-93CD-B60F28D4CA97}" type="slidenum">
              <a:rPr lang="en-US"/>
              <a:pPr>
                <a:defRPr/>
              </a:pPr>
              <a:t>‹#›</a:t>
            </a:fld>
            <a:endParaRPr lang="en-US"/>
          </a:p>
        </p:txBody>
      </p:sp>
      <p:sp>
        <p:nvSpPr>
          <p:cNvPr id="9"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601521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3"/>
          <p:cNvSpPr>
            <a:spLocks noGrp="1" noChangeArrowheads="1"/>
          </p:cNvSpPr>
          <p:nvPr>
            <p:ph type="ftr" sz="quarter" idx="10"/>
          </p:nvPr>
        </p:nvSpPr>
        <p:spPr>
          <a:ln/>
        </p:spPr>
        <p:txBody>
          <a:bodyPr/>
          <a:lstStyle>
            <a:lvl1pPr>
              <a:defRPr/>
            </a:lvl1pPr>
          </a:lstStyle>
          <a:p>
            <a:pPr>
              <a:defRPr/>
            </a:pPr>
            <a:endParaRPr lang="en-US"/>
          </a:p>
        </p:txBody>
      </p:sp>
      <p:sp>
        <p:nvSpPr>
          <p:cNvPr id="4" name="Rectangle 4"/>
          <p:cNvSpPr>
            <a:spLocks noGrp="1" noChangeArrowheads="1"/>
          </p:cNvSpPr>
          <p:nvPr>
            <p:ph type="sldNum" sz="quarter" idx="11"/>
          </p:nvPr>
        </p:nvSpPr>
        <p:spPr>
          <a:ln/>
        </p:spPr>
        <p:txBody>
          <a:bodyPr/>
          <a:lstStyle>
            <a:lvl1pPr>
              <a:defRPr/>
            </a:lvl1pPr>
          </a:lstStyle>
          <a:p>
            <a:pPr>
              <a:defRPr/>
            </a:pPr>
            <a:fld id="{B2A59A2D-9DFD-4CF1-88DF-0D2AE9D78E91}" type="slidenum">
              <a:rPr lang="en-US"/>
              <a:pPr>
                <a:defRPr/>
              </a:pPr>
              <a:t>‹#›</a:t>
            </a:fld>
            <a:endParaRPr lang="en-US"/>
          </a:p>
        </p:txBody>
      </p:sp>
      <p:sp>
        <p:nvSpPr>
          <p:cNvPr id="5"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484748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ftr" sz="quarter" idx="10"/>
          </p:nvPr>
        </p:nvSpPr>
        <p:spPr>
          <a:ln/>
        </p:spPr>
        <p:txBody>
          <a:bodyPr/>
          <a:lstStyle>
            <a:lvl1pPr>
              <a:defRPr/>
            </a:lvl1pPr>
          </a:lstStyle>
          <a:p>
            <a:pPr>
              <a:defRPr/>
            </a:pPr>
            <a:endParaRPr lang="en-US"/>
          </a:p>
        </p:txBody>
      </p:sp>
      <p:sp>
        <p:nvSpPr>
          <p:cNvPr id="3" name="Rectangle 4"/>
          <p:cNvSpPr>
            <a:spLocks noGrp="1" noChangeArrowheads="1"/>
          </p:cNvSpPr>
          <p:nvPr>
            <p:ph type="sldNum" sz="quarter" idx="11"/>
          </p:nvPr>
        </p:nvSpPr>
        <p:spPr>
          <a:ln/>
        </p:spPr>
        <p:txBody>
          <a:bodyPr/>
          <a:lstStyle>
            <a:lvl1pPr>
              <a:defRPr/>
            </a:lvl1pPr>
          </a:lstStyle>
          <a:p>
            <a:pPr>
              <a:defRPr/>
            </a:pPr>
            <a:fld id="{5BB21DA8-9326-4960-A0CA-F2493A568D0E}" type="slidenum">
              <a:rPr lang="en-US"/>
              <a:pPr>
                <a:defRPr/>
              </a:pPr>
              <a:t>‹#›</a:t>
            </a:fld>
            <a:endParaRPr lang="en-US"/>
          </a:p>
        </p:txBody>
      </p:sp>
      <p:sp>
        <p:nvSpPr>
          <p:cNvPr id="4"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792967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ftr" sz="quarter" idx="10"/>
          </p:nvPr>
        </p:nvSpPr>
        <p:spPr>
          <a:ln/>
        </p:spPr>
        <p:txBody>
          <a:bodyPr/>
          <a:lstStyle>
            <a:lvl1pPr>
              <a:defRPr/>
            </a:lvl1pPr>
          </a:lstStyle>
          <a:p>
            <a:pPr>
              <a:defRPr/>
            </a:pPr>
            <a:endParaRPr lang="en-US"/>
          </a:p>
        </p:txBody>
      </p:sp>
      <p:sp>
        <p:nvSpPr>
          <p:cNvPr id="6" name="Rectangle 4"/>
          <p:cNvSpPr>
            <a:spLocks noGrp="1" noChangeArrowheads="1"/>
          </p:cNvSpPr>
          <p:nvPr>
            <p:ph type="sldNum" sz="quarter" idx="11"/>
          </p:nvPr>
        </p:nvSpPr>
        <p:spPr>
          <a:ln/>
        </p:spPr>
        <p:txBody>
          <a:bodyPr/>
          <a:lstStyle>
            <a:lvl1pPr>
              <a:defRPr/>
            </a:lvl1pPr>
          </a:lstStyle>
          <a:p>
            <a:pPr>
              <a:defRPr/>
            </a:pPr>
            <a:fld id="{6F908B7E-49EA-403A-A56A-CF5E7479FE60}" type="slidenum">
              <a:rPr lang="en-US"/>
              <a:pPr>
                <a:defRPr/>
              </a:pPr>
              <a:t>‹#›</a:t>
            </a:fld>
            <a:endParaRPr lang="en-US"/>
          </a:p>
        </p:txBody>
      </p:sp>
      <p:sp>
        <p:nvSpPr>
          <p:cNvPr id="7"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582442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ftr" sz="quarter" idx="10"/>
          </p:nvPr>
        </p:nvSpPr>
        <p:spPr>
          <a:ln/>
        </p:spPr>
        <p:txBody>
          <a:bodyPr/>
          <a:lstStyle>
            <a:lvl1pPr>
              <a:defRPr/>
            </a:lvl1pPr>
          </a:lstStyle>
          <a:p>
            <a:pPr>
              <a:defRPr/>
            </a:pPr>
            <a:endParaRPr lang="en-US"/>
          </a:p>
        </p:txBody>
      </p:sp>
      <p:sp>
        <p:nvSpPr>
          <p:cNvPr id="6" name="Rectangle 4"/>
          <p:cNvSpPr>
            <a:spLocks noGrp="1" noChangeArrowheads="1"/>
          </p:cNvSpPr>
          <p:nvPr>
            <p:ph type="sldNum" sz="quarter" idx="11"/>
          </p:nvPr>
        </p:nvSpPr>
        <p:spPr>
          <a:ln/>
        </p:spPr>
        <p:txBody>
          <a:bodyPr/>
          <a:lstStyle>
            <a:lvl1pPr>
              <a:defRPr/>
            </a:lvl1pPr>
          </a:lstStyle>
          <a:p>
            <a:pPr>
              <a:defRPr/>
            </a:pPr>
            <a:fld id="{88DC33A9-C666-4D8E-AA4A-ACE84B2F7504}" type="slidenum">
              <a:rPr lang="en-US"/>
              <a:pPr>
                <a:defRPr/>
              </a:pPr>
              <a:t>‹#›</a:t>
            </a:fld>
            <a:endParaRPr lang="en-US"/>
          </a:p>
        </p:txBody>
      </p:sp>
      <p:sp>
        <p:nvSpPr>
          <p:cNvPr id="7" name="Rectangle 1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6950756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5" name="Rectangle 3"/>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vl1pPr>
          </a:lstStyle>
          <a:p>
            <a:pPr>
              <a:defRPr/>
            </a:pPr>
            <a:endParaRPr lang="en-US"/>
          </a:p>
        </p:txBody>
      </p:sp>
      <p:sp>
        <p:nvSpPr>
          <p:cNvPr id="38916" name="Rectangle 4"/>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Black" pitchFamily="34" charset="0"/>
              </a:defRPr>
            </a:lvl1pPr>
          </a:lstStyle>
          <a:p>
            <a:pPr>
              <a:defRPr/>
            </a:pPr>
            <a:fld id="{4A07FFE8-3058-4AB1-8B4F-2F8A07FDDDC4}" type="slidenum">
              <a:rPr lang="en-US"/>
              <a:pPr>
                <a:defRPr/>
              </a:pPr>
              <a:t>‹#›</a:t>
            </a:fld>
            <a:endParaRPr lang="en-US"/>
          </a:p>
        </p:txBody>
      </p:sp>
      <p:grpSp>
        <p:nvGrpSpPr>
          <p:cNvPr id="1028" name="Group 35"/>
          <p:cNvGrpSpPr>
            <a:grpSpLocks/>
          </p:cNvGrpSpPr>
          <p:nvPr/>
        </p:nvGrpSpPr>
        <p:grpSpPr bwMode="auto">
          <a:xfrm>
            <a:off x="0" y="0"/>
            <a:ext cx="9144000" cy="546100"/>
            <a:chOff x="0" y="0"/>
            <a:chExt cx="5760" cy="344"/>
          </a:xfrm>
        </p:grpSpPr>
        <p:sp>
          <p:nvSpPr>
            <p:cNvPr id="1032"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a:latin typeface="Times New Roman" pitchFamily="18" charset="0"/>
              </a:endParaRPr>
            </a:p>
          </p:txBody>
        </p:sp>
        <p:sp>
          <p:nvSpPr>
            <p:cNvPr id="1033"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034" name="Rectangle 7"/>
            <p:cNvSpPr>
              <a:spLocks noChangeArrowheads="1"/>
            </p:cNvSpPr>
            <p:nvPr/>
          </p:nvSpPr>
          <p:spPr bwMode="auto">
            <a:xfrm>
              <a:off x="258" y="85"/>
              <a:ext cx="87" cy="8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solidFill>
                  <a:schemeClr val="hlink"/>
                </a:solidFill>
              </a:endParaRPr>
            </a:p>
          </p:txBody>
        </p:sp>
        <p:sp>
          <p:nvSpPr>
            <p:cNvPr id="1035" name="Rectangle 8"/>
            <p:cNvSpPr>
              <a:spLocks noChangeArrowheads="1"/>
            </p:cNvSpPr>
            <p:nvPr/>
          </p:nvSpPr>
          <p:spPr bwMode="auto">
            <a:xfrm>
              <a:off x="345" y="0"/>
              <a:ext cx="88"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solidFill>
                  <a:schemeClr val="hlink"/>
                </a:solidFill>
              </a:endParaRPr>
            </a:p>
          </p:txBody>
        </p:sp>
        <p:sp>
          <p:nvSpPr>
            <p:cNvPr id="1036" name="Rectangle 9"/>
            <p:cNvSpPr>
              <a:spLocks noChangeArrowheads="1"/>
            </p:cNvSpPr>
            <p:nvPr/>
          </p:nvSpPr>
          <p:spPr bwMode="auto">
            <a:xfrm>
              <a:off x="345" y="85"/>
              <a:ext cx="88" cy="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solidFill>
                  <a:schemeClr val="accent2"/>
                </a:solidFill>
              </a:endParaRPr>
            </a:p>
          </p:txBody>
        </p:sp>
        <p:sp>
          <p:nvSpPr>
            <p:cNvPr id="1037" name="Rectangle 10"/>
            <p:cNvSpPr>
              <a:spLocks noChangeArrowheads="1"/>
            </p:cNvSpPr>
            <p:nvPr/>
          </p:nvSpPr>
          <p:spPr bwMode="auto">
            <a:xfrm>
              <a:off x="173" y="173"/>
              <a:ext cx="86"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solidFill>
                  <a:schemeClr val="hlink"/>
                </a:solidFill>
              </a:endParaRPr>
            </a:p>
          </p:txBody>
        </p:sp>
        <p:sp>
          <p:nvSpPr>
            <p:cNvPr id="1038" name="Rectangle 11"/>
            <p:cNvSpPr>
              <a:spLocks noChangeArrowheads="1"/>
            </p:cNvSpPr>
            <p:nvPr/>
          </p:nvSpPr>
          <p:spPr bwMode="auto">
            <a:xfrm>
              <a:off x="83" y="86"/>
              <a:ext cx="89" cy="8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039" name="Rectangle 12"/>
            <p:cNvSpPr>
              <a:spLocks noChangeArrowheads="1"/>
            </p:cNvSpPr>
            <p:nvPr/>
          </p:nvSpPr>
          <p:spPr bwMode="auto">
            <a:xfrm>
              <a:off x="258" y="171"/>
              <a:ext cx="87" cy="8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solidFill>
                  <a:schemeClr val="accent2"/>
                </a:solidFill>
              </a:endParaRPr>
            </a:p>
          </p:txBody>
        </p:sp>
        <p:sp>
          <p:nvSpPr>
            <p:cNvPr id="1040" name="Rectangle 13"/>
            <p:cNvSpPr>
              <a:spLocks noChangeArrowheads="1"/>
            </p:cNvSpPr>
            <p:nvPr/>
          </p:nvSpPr>
          <p:spPr bwMode="auto">
            <a:xfrm>
              <a:off x="173" y="258"/>
              <a:ext cx="86" cy="8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solidFill>
                  <a:schemeClr val="accent2"/>
                </a:solidFill>
              </a:endParaRPr>
            </a:p>
          </p:txBody>
        </p:sp>
      </p:grpSp>
      <p:sp>
        <p:nvSpPr>
          <p:cNvPr id="1029" name="Rectangle 14"/>
          <p:cNvSpPr>
            <a:spLocks noGrp="1" noChangeArrowheads="1"/>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30" name="Rectangle 15"/>
          <p:cNvSpPr>
            <a:spLocks noGrp="1" noChangeArrowheads="1"/>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8929" name="Rectangle 17"/>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3688"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defRPr>
      </a:lvl2pPr>
      <a:lvl3pPr algn="l" rtl="0" eaLnBrk="0" fontAlgn="base" hangingPunct="0">
        <a:spcBef>
          <a:spcPct val="0"/>
        </a:spcBef>
        <a:spcAft>
          <a:spcPct val="0"/>
        </a:spcAft>
        <a:defRPr sz="4400">
          <a:solidFill>
            <a:schemeClr val="tx1"/>
          </a:solidFill>
          <a:latin typeface="Arial" charset="0"/>
        </a:defRPr>
      </a:lvl3pPr>
      <a:lvl4pPr algn="l" rtl="0" eaLnBrk="0" fontAlgn="base" hangingPunct="0">
        <a:spcBef>
          <a:spcPct val="0"/>
        </a:spcBef>
        <a:spcAft>
          <a:spcPct val="0"/>
        </a:spcAft>
        <a:defRPr sz="4400">
          <a:solidFill>
            <a:schemeClr val="tx1"/>
          </a:solidFill>
          <a:latin typeface="Arial" charset="0"/>
        </a:defRPr>
      </a:lvl4pPr>
      <a:lvl5pPr algn="l" rtl="0" eaLnBrk="0" fontAlgn="base" hangingPunct="0">
        <a:spcBef>
          <a:spcPct val="0"/>
        </a:spcBef>
        <a:spcAft>
          <a:spcPct val="0"/>
        </a:spcAft>
        <a:defRPr sz="4400">
          <a:solidFill>
            <a:schemeClr val="tx1"/>
          </a:solidFill>
          <a:latin typeface="Arial" charset="0"/>
        </a:defRPr>
      </a:lvl5pPr>
      <a:lvl6pPr marL="457200" algn="l" rtl="0" fontAlgn="base">
        <a:spcBef>
          <a:spcPct val="0"/>
        </a:spcBef>
        <a:spcAft>
          <a:spcPct val="0"/>
        </a:spcAft>
        <a:defRPr sz="4400">
          <a:solidFill>
            <a:schemeClr val="tx1"/>
          </a:solidFill>
          <a:latin typeface="Arial" charset="0"/>
        </a:defRPr>
      </a:lvl6pPr>
      <a:lvl7pPr marL="914400" algn="l" rtl="0" fontAlgn="base">
        <a:spcBef>
          <a:spcPct val="0"/>
        </a:spcBef>
        <a:spcAft>
          <a:spcPct val="0"/>
        </a:spcAft>
        <a:defRPr sz="4400">
          <a:solidFill>
            <a:schemeClr val="tx1"/>
          </a:solidFill>
          <a:latin typeface="Arial" charset="0"/>
        </a:defRPr>
      </a:lvl7pPr>
      <a:lvl8pPr marL="1371600" algn="l" rtl="0" fontAlgn="base">
        <a:spcBef>
          <a:spcPct val="0"/>
        </a:spcBef>
        <a:spcAft>
          <a:spcPct val="0"/>
        </a:spcAft>
        <a:defRPr sz="4400">
          <a:solidFill>
            <a:schemeClr val="tx1"/>
          </a:solidFill>
          <a:latin typeface="Arial" charset="0"/>
        </a:defRPr>
      </a:lvl8pPr>
      <a:lvl9pPr marL="1828800" algn="l" rtl="0" fontAlgn="base">
        <a:spcBef>
          <a:spcPct val="0"/>
        </a:spcBef>
        <a:spcAft>
          <a:spcPct val="0"/>
        </a:spcAft>
        <a:defRPr sz="4400">
          <a:solidFill>
            <a:schemeClr val="tx1"/>
          </a:solidFill>
          <a:latin typeface="Arial" charset="0"/>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hyperlink" Target="https://groups.google.com/forum/%23!forum/cis-565-fall-2013" TargetMode="External"/><Relationship Id="rId4" Type="http://schemas.openxmlformats.org/officeDocument/2006/relationships/hyperlink" Target="mailto:cis-565-fall-2013@googlegroups.com" TargetMode="Externa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hyperlink" Target="https://github.com/signup/free" TargetMode="External"/><Relationship Id="rId5" Type="http://schemas.openxmlformats.org/officeDocument/2006/relationships/hyperlink" Target="https://github.com/CIS565-Fall-2013" TargetMode="Externa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hyperlink" Target="http://courses.engr.illinois.edu/ece498/al/Syllabus.html" TargetMode="External"/><Relationship Id="rId4" Type="http://schemas.openxmlformats.org/officeDocument/2006/relationships/image" Target="../media/image3.jpeg"/><Relationship Id="rId5" Type="http://schemas.openxmlformats.org/officeDocument/2006/relationships/image" Target="../media/image24.jpeg"/><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jpeg"/><Relationship Id="rId5" Type="http://schemas.openxmlformats.org/officeDocument/2006/relationships/hyperlink" Target="http://www.ngohq.com/news/18784-nvidia-launches-geforce-gtx-580-a.html" TargetMode="External"/><Relationship Id="rId6" Type="http://schemas.openxmlformats.org/officeDocument/2006/relationships/hyperlink" Target="http://gs7.blogspot.com/2011/09/amd-radeon-hd-6990-worlds-fastest.html" TargetMode="Externa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8.jpe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hyperlink" Target="http://www.youtube.com/watch?v=dtT3pTh_q-8" TargetMode="Externa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hyperlink" Target="http://cis565-fall-2012.github.io/schedule.html" TargetMode="External"/><Relationship Id="rId5" Type="http://schemas.openxmlformats.org/officeDocument/2006/relationships/hyperlink" Target="http://cis565-spring-2012.github.io/schedule.html" TargetMode="External"/><Relationship Id="rId6" Type="http://schemas.openxmlformats.org/officeDocument/2006/relationships/hyperlink" Target="http://pinoytutorial.com/techtorial/geforce-gtx-580-vs-amd-radeon-hd-6870-review-and-comparison-conclusion/" TargetMode="Externa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4" Type="http://schemas.openxmlformats.org/officeDocument/2006/relationships/image" Target="../media/image31.jpe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hyperlink" Target="http://www.doarama.com/"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www.youtube.com/watch?v=AJg_BmY9-8o" TargetMode="External"/><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mozilla.org/blog/2013/03/27/mozilla-is-unlocking-the-power-of-the-web-as-a-platform-for-gaming/" TargetMode="Externa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3" Type="http://schemas.openxmlformats.org/officeDocument/2006/relationships/hyperlink" Target="http://www.youtube.com/watch?v=LtxvpS5AYHQ" TargetMode="External"/><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hyperlink" Target="http://www.youtube.com/watch?v=zYweEn6DFcU" TargetMode="Externa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hyperlink" Target="http://www.nvidia.com/object/GTX_400_games_demos.html" TargetMode="External"/><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1" Type="http://schemas.openxmlformats.org/officeDocument/2006/relationships/image" Target="../media/image10.png"/><Relationship Id="rId12" Type="http://schemas.openxmlformats.org/officeDocument/2006/relationships/image" Target="../media/image11.png"/><Relationship Id="rId13"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jpeg"/><Relationship Id="rId4" Type="http://schemas.openxmlformats.org/officeDocument/2006/relationships/hyperlink" Target="http://www.seas.upenn.edu/~pcozzi/" TargetMode="External"/><Relationship Id="rId5" Type="http://schemas.openxmlformats.org/officeDocument/2006/relationships/image" Target="../media/image4.jpeg"/><Relationship Id="rId6" Type="http://schemas.openxmlformats.org/officeDocument/2006/relationships/image" Target="../media/image5.png"/><Relationship Id="rId7" Type="http://schemas.openxmlformats.org/officeDocument/2006/relationships/image" Target="../media/image6.jpe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cis565-fall-2013.github.io/schedule.html"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8.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edu"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jpeg"/></Relationships>
</file>

<file path=ppt/slides/_rels/slide4.xml.rels><?xml version="1.0" encoding="UTF-8" standalone="yes"?>
<Relationships xmlns="http://schemas.openxmlformats.org/package/2006/relationships"><Relationship Id="rId3" Type="http://schemas.openxmlformats.org/officeDocument/2006/relationships/hyperlink" Target="mailto:pjcozzi+cis565@gmail.com" TargetMode="External"/><Relationship Id="rId4" Type="http://schemas.openxmlformats.org/officeDocument/2006/relationships/hyperlink" Target="https://twitter.com/pjcozzi" TargetMode="Externa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 Id="rId3" Type="http://schemas.openxmlformats.org/officeDocument/2006/relationships/hyperlink" Target="http://cis565-fall-2012.github.io/index.html"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www.upenn.edu/academicintegrity/"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nvidia.com/Download/index.aspx" TargetMode="External"/><Relationship Id="rId3" Type="http://schemas.openxmlformats.org/officeDocument/2006/relationships/hyperlink" Target="http://www.ozone3d.net/gpu_caps_viewer/"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6.xml.rels><?xml version="1.0" encoding="UTF-8" standalone="yes"?>
<Relationships xmlns="http://schemas.openxmlformats.org/package/2006/relationships"><Relationship Id="rId3" Type="http://schemas.openxmlformats.org/officeDocument/2006/relationships/hyperlink" Target="http://proteneer.com/blog/?p=263" TargetMode="External"/><Relationship Id="rId4" Type="http://schemas.openxmlformats.org/officeDocument/2006/relationships/image" Target="../media/image42.jpe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3" Type="http://schemas.openxmlformats.org/officeDocument/2006/relationships/hyperlink" Target="https://groups.google.com/forum/%23!forum/cis-565-fall-2013" TargetMode="External"/><Relationship Id="rId4" Type="http://schemas.openxmlformats.org/officeDocument/2006/relationships/hyperlink" Target="https://github.com/signup/free" TargetMode="External"/><Relationship Id="rId5" Type="http://schemas.openxmlformats.org/officeDocument/2006/relationships/hyperlink" Target="https://github.com/edu" TargetMode="External"/><Relationship Id="rId6" Type="http://schemas.openxmlformats.org/officeDocument/2006/relationships/hyperlink" Target="https://github.com/CIS565-Fall-2013" TargetMode="External"/><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6.xml.rels><?xml version="1.0" encoding="UTF-8" standalone="yes"?>
<Relationships xmlns="http://schemas.openxmlformats.org/package/2006/relationships"><Relationship Id="rId3" Type="http://schemas.openxmlformats.org/officeDocument/2006/relationships/hyperlink" Target="mailto:wboone@seas.upenn.edu" TargetMode="External"/><Relationship Id="rId4" Type="http://schemas.openxmlformats.org/officeDocument/2006/relationships/hyperlink" Target="http://liamboone.blogspot.com/" TargetMode="External"/><Relationship Id="rId5" Type="http://schemas.openxmlformats.org/officeDocument/2006/relationships/image" Target="../media/image13.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png"/><Relationship Id="rId5" Type="http://schemas.openxmlformats.org/officeDocument/2006/relationships/image" Target="../media/image16.jpeg"/><Relationship Id="rId6" Type="http://schemas.openxmlformats.org/officeDocument/2006/relationships/image" Target="../media/image17.jpeg"/><Relationship Id="rId7" Type="http://schemas.openxmlformats.org/officeDocument/2006/relationships/image" Target="../media/image18.jpe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png"/><Relationship Id="rId11"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seas.upenn.edu/~cis56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en-US" sz="4600" smtClean="0"/>
              <a:t>GPU Programming and Architecture:  Course Overview</a:t>
            </a:r>
          </a:p>
        </p:txBody>
      </p:sp>
      <p:sp>
        <p:nvSpPr>
          <p:cNvPr id="3075" name="Rectangle 3"/>
          <p:cNvSpPr>
            <a:spLocks noGrp="1" noChangeArrowheads="1"/>
          </p:cNvSpPr>
          <p:nvPr>
            <p:ph type="subTitle" idx="1"/>
          </p:nvPr>
        </p:nvSpPr>
        <p:spPr/>
        <p:txBody>
          <a:bodyPr/>
          <a:lstStyle/>
          <a:p>
            <a:pPr eaLnBrk="1" hangingPunct="1">
              <a:lnSpc>
                <a:spcPct val="90000"/>
              </a:lnSpc>
            </a:pPr>
            <a:r>
              <a:rPr lang="en-US" dirty="0" smtClean="0"/>
              <a:t>Patrick Cozzi</a:t>
            </a:r>
          </a:p>
          <a:p>
            <a:pPr eaLnBrk="1" hangingPunct="1">
              <a:lnSpc>
                <a:spcPct val="90000"/>
              </a:lnSpc>
            </a:pPr>
            <a:r>
              <a:rPr lang="en-US" dirty="0" smtClean="0"/>
              <a:t>University of Pennsylvania</a:t>
            </a:r>
          </a:p>
          <a:p>
            <a:pPr eaLnBrk="1" hangingPunct="1">
              <a:lnSpc>
                <a:spcPct val="90000"/>
              </a:lnSpc>
            </a:pPr>
            <a:r>
              <a:rPr lang="en-US" dirty="0" smtClean="0"/>
              <a:t>CIS 565 - Fall 2013</a:t>
            </a:r>
          </a:p>
        </p:txBody>
      </p:sp>
      <p:pic>
        <p:nvPicPr>
          <p:cNvPr id="2" name="Picture 2" descr="Student Projec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
            <a:ext cx="6096000" cy="11430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dirty="0" smtClean="0"/>
              <a:t>Google Group</a:t>
            </a:r>
          </a:p>
        </p:txBody>
      </p:sp>
      <p:sp>
        <p:nvSpPr>
          <p:cNvPr id="3" name="Content Placeholder 2"/>
          <p:cNvSpPr>
            <a:spLocks noGrp="1"/>
          </p:cNvSpPr>
          <p:nvPr>
            <p:ph idx="1"/>
          </p:nvPr>
        </p:nvSpPr>
        <p:spPr>
          <a:xfrm>
            <a:off x="457200" y="1981200"/>
            <a:ext cx="8534400" cy="3886200"/>
          </a:xfrm>
        </p:spPr>
        <p:txBody>
          <a:bodyPr/>
          <a:lstStyle/>
          <a:p>
            <a:pPr eaLnBrk="1" hangingPunct="1">
              <a:defRPr/>
            </a:pPr>
            <a:r>
              <a:rPr lang="en-US" sz="2400" dirty="0">
                <a:hlinkClick r:id="rId3"/>
              </a:rPr>
              <a:t>https://groups.google.com/forum/#!</a:t>
            </a:r>
            <a:r>
              <a:rPr lang="en-US" sz="2400" dirty="0" smtClean="0">
                <a:hlinkClick r:id="rId3"/>
              </a:rPr>
              <a:t>forum/cis-565-fall-2013</a:t>
            </a:r>
            <a:endParaRPr lang="en-US" sz="2400" dirty="0" smtClean="0"/>
          </a:p>
          <a:p>
            <a:pPr eaLnBrk="1" hangingPunct="1">
              <a:defRPr/>
            </a:pPr>
            <a:r>
              <a:rPr lang="en-US" sz="2400" dirty="0"/>
              <a:t>Send email to </a:t>
            </a:r>
            <a:r>
              <a:rPr lang="en-US" sz="2400" dirty="0" smtClean="0">
                <a:hlinkClick r:id="rId4"/>
              </a:rPr>
              <a:t>cis-565-fall-2013@googlegroups.com</a:t>
            </a:r>
            <a:endParaRPr lang="en-US" sz="2400" dirty="0"/>
          </a:p>
          <a:p>
            <a:pPr marL="0" indent="0" eaLnBrk="1" hangingPunct="1">
              <a:buNone/>
              <a:defRPr/>
            </a:pPr>
            <a:endParaRPr lang="en-US" dirty="0" smtClean="0"/>
          </a:p>
          <a:p>
            <a:pPr eaLnBrk="1" hangingPunct="1">
              <a:defRPr/>
            </a:pPr>
            <a:r>
              <a:rPr lang="en-US" dirty="0" smtClean="0"/>
              <a:t>Be active; let’s build a course community</a:t>
            </a:r>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2" descr="https://encrypted-tbn0.google.com/images?q=tbn:ANd9GcTxdxYh3b-7YfsDo6GZn6McfizR2BSyU9Ti8pNBclRkDAAu-1Pw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0875" y="447675"/>
            <a:ext cx="2143125"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6" name="Title 1"/>
          <p:cNvSpPr>
            <a:spLocks noGrp="1"/>
          </p:cNvSpPr>
          <p:nvPr>
            <p:ph type="title"/>
          </p:nvPr>
        </p:nvSpPr>
        <p:spPr/>
        <p:txBody>
          <a:bodyPr/>
          <a:lstStyle/>
          <a:p>
            <a:pPr eaLnBrk="1" hangingPunct="1"/>
            <a:r>
              <a:rPr lang="en-US" smtClean="0"/>
              <a:t>GitHub</a:t>
            </a:r>
          </a:p>
        </p:txBody>
      </p:sp>
      <p:sp>
        <p:nvSpPr>
          <p:cNvPr id="3" name="Content Placeholder 2"/>
          <p:cNvSpPr>
            <a:spLocks noGrp="1"/>
          </p:cNvSpPr>
          <p:nvPr>
            <p:ph idx="1"/>
          </p:nvPr>
        </p:nvSpPr>
        <p:spPr>
          <a:xfrm>
            <a:off x="457200" y="1981200"/>
            <a:ext cx="7086600" cy="3886200"/>
          </a:xfrm>
        </p:spPr>
        <p:txBody>
          <a:bodyPr/>
          <a:lstStyle/>
          <a:p>
            <a:pPr eaLnBrk="1" hangingPunct="1">
              <a:defRPr/>
            </a:pPr>
            <a:r>
              <a:rPr lang="en-US" dirty="0" smtClean="0"/>
              <a:t>Used for course materials, projects, and the final project</a:t>
            </a:r>
          </a:p>
          <a:p>
            <a:pPr eaLnBrk="1" hangingPunct="1">
              <a:defRPr/>
            </a:pPr>
            <a:r>
              <a:rPr lang="en-US" dirty="0" smtClean="0"/>
              <a:t>Create an account:</a:t>
            </a:r>
          </a:p>
          <a:p>
            <a:pPr lvl="1" eaLnBrk="1" hangingPunct="1">
              <a:defRPr/>
            </a:pPr>
            <a:r>
              <a:rPr lang="en-US" dirty="0" smtClean="0">
                <a:hlinkClick r:id="rId4"/>
              </a:rPr>
              <a:t>https://github.com/signup/free</a:t>
            </a:r>
            <a:endParaRPr lang="en-US" dirty="0" smtClean="0"/>
          </a:p>
          <a:p>
            <a:pPr eaLnBrk="1" hangingPunct="1">
              <a:defRPr/>
            </a:pPr>
            <a:r>
              <a:rPr lang="en-US" dirty="0" smtClean="0"/>
              <a:t>Join our GitHub organization:</a:t>
            </a:r>
          </a:p>
          <a:p>
            <a:pPr lvl="1" eaLnBrk="1" hangingPunct="1">
              <a:defRPr/>
            </a:pPr>
            <a:r>
              <a:rPr lang="en-US" dirty="0" smtClean="0">
                <a:ea typeface="+mn-ea"/>
                <a:cs typeface="+mn-cs"/>
                <a:hlinkClick r:id="rId5"/>
              </a:rPr>
              <a:t>https://github.com/CIS565-Fall-2013</a:t>
            </a:r>
            <a:endParaRPr lang="en-US" dirty="0" smtClean="0">
              <a:ea typeface="+mn-ea"/>
              <a:cs typeface="+mn-cs"/>
            </a:endParaRPr>
          </a:p>
          <a:p>
            <a:pPr lvl="1" eaLnBrk="1" hangingPunct="1">
              <a:defRPr/>
            </a:pPr>
            <a:endParaRPr lang="en-US" dirty="0" smtClean="0">
              <a:ea typeface="+mn-ea"/>
              <a:cs typeface="+mn-cs"/>
            </a:endParaRPr>
          </a:p>
          <a:p>
            <a:pPr eaLnBrk="1" hangingPunct="1">
              <a:defRPr/>
            </a:pPr>
            <a:r>
              <a:rPr lang="en-US" dirty="0" smtClean="0"/>
              <a:t>Who is new to source control?</a:t>
            </a:r>
          </a:p>
          <a:p>
            <a:pPr lvl="1" eaLnBrk="1" hangingPunct="1">
              <a:defRPr/>
            </a:pPr>
            <a:endParaRPr lang="en-US" dirty="0" smtClean="0">
              <a:ea typeface="+mn-ea"/>
              <a:cs typeface="+mn-cs"/>
            </a:endParaRPr>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eaLnBrk="1" hangingPunct="1"/>
            <a:r>
              <a:rPr lang="en-US" dirty="0" smtClean="0"/>
              <a:t>Recommended Books</a:t>
            </a:r>
          </a:p>
        </p:txBody>
      </p:sp>
      <p:sp>
        <p:nvSpPr>
          <p:cNvPr id="13317" name="Rectangle 5"/>
          <p:cNvSpPr>
            <a:spLocks noChangeArrowheads="1"/>
          </p:cNvSpPr>
          <p:nvPr/>
        </p:nvSpPr>
        <p:spPr bwMode="auto">
          <a:xfrm>
            <a:off x="1680347" y="2144274"/>
            <a:ext cx="67818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b="1" dirty="0"/>
              <a:t>Programming Massively Parallel Processors</a:t>
            </a:r>
          </a:p>
          <a:p>
            <a:endParaRPr lang="de-DE" dirty="0"/>
          </a:p>
          <a:p>
            <a:r>
              <a:rPr lang="de-DE" sz="1400" dirty="0" smtClean="0"/>
              <a:t>2012, </a:t>
            </a:r>
            <a:r>
              <a:rPr lang="de-DE" sz="1400" dirty="0"/>
              <a:t>David Kirk and Wen-mei Hwu</a:t>
            </a:r>
          </a:p>
          <a:p>
            <a:endParaRPr lang="de-DE" sz="1400" dirty="0"/>
          </a:p>
          <a:p>
            <a:r>
              <a:rPr lang="de-DE" sz="1400" dirty="0"/>
              <a:t>Old draft:  </a:t>
            </a:r>
            <a:r>
              <a:rPr lang="en-US" sz="1400" dirty="0">
                <a:hlinkClick r:id="rId3"/>
              </a:rPr>
              <a:t>http://courses.engr.illinois.edu/ece498/al/Syllabus.html</a:t>
            </a:r>
            <a:endParaRPr lang="en-US" sz="1400" dirty="0"/>
          </a:p>
          <a:p>
            <a:endParaRPr lang="en-US" dirty="0"/>
          </a:p>
        </p:txBody>
      </p:sp>
      <p:grpSp>
        <p:nvGrpSpPr>
          <p:cNvPr id="3" name="Group 2"/>
          <p:cNvGrpSpPr/>
          <p:nvPr/>
        </p:nvGrpSpPr>
        <p:grpSpPr>
          <a:xfrm>
            <a:off x="769621" y="5336738"/>
            <a:ext cx="7764779" cy="1292662"/>
            <a:chOff x="1241335" y="5105400"/>
            <a:chExt cx="7764779" cy="1292662"/>
          </a:xfrm>
        </p:grpSpPr>
        <p:sp>
          <p:nvSpPr>
            <p:cNvPr id="13318" name="Rectangle 6"/>
            <p:cNvSpPr>
              <a:spLocks noChangeArrowheads="1"/>
            </p:cNvSpPr>
            <p:nvPr/>
          </p:nvSpPr>
          <p:spPr bwMode="auto">
            <a:xfrm>
              <a:off x="2224314" y="5105400"/>
              <a:ext cx="6781800"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b="1" dirty="0"/>
                <a:t>OpenGL Insights</a:t>
              </a:r>
            </a:p>
            <a:p>
              <a:endParaRPr lang="de-DE" dirty="0"/>
            </a:p>
            <a:p>
              <a:r>
                <a:rPr lang="en-US" sz="1400" dirty="0"/>
                <a:t>2012, Patrick Cozzi and Christophe </a:t>
              </a:r>
              <a:r>
                <a:rPr lang="en-US" sz="1400" dirty="0" err="1"/>
                <a:t>Riccio</a:t>
              </a:r>
              <a:r>
                <a:rPr lang="en-US" sz="1400" dirty="0"/>
                <a:t>, Editors</a:t>
              </a:r>
            </a:p>
            <a:p>
              <a:endParaRPr lang="de-DE" sz="1400" dirty="0"/>
            </a:p>
            <a:p>
              <a:r>
                <a:rPr lang="en-US" sz="1400" dirty="0" smtClean="0"/>
                <a:t>Readings </a:t>
              </a:r>
              <a:r>
                <a:rPr lang="en-US" sz="1400" dirty="0"/>
                <a:t>handed out in class</a:t>
              </a:r>
            </a:p>
          </p:txBody>
        </p:sp>
        <p:pic>
          <p:nvPicPr>
            <p:cNvPr id="7" name="Picture 2" descr="http://ws.assoc-amazon.com/widgets/q?_encoding=UTF8&amp;Format=_SL160_&amp;ASIN=1439893764&amp;MarketPlace=US&amp;ID=AsinImage&amp;WS=1&amp;tag=virtua06a-20&amp;ServiceVersion=200708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335" y="5105400"/>
              <a:ext cx="982979" cy="12192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p:cNvGrpSpPr/>
          <p:nvPr/>
        </p:nvGrpSpPr>
        <p:grpSpPr>
          <a:xfrm>
            <a:off x="769621" y="3750220"/>
            <a:ext cx="7634514" cy="1287219"/>
            <a:chOff x="3033486" y="3750162"/>
            <a:chExt cx="7634514" cy="1287219"/>
          </a:xfrm>
        </p:grpSpPr>
        <p:sp>
          <p:nvSpPr>
            <p:cNvPr id="8" name="Rectangle 6"/>
            <p:cNvSpPr>
              <a:spLocks noChangeArrowheads="1"/>
            </p:cNvSpPr>
            <p:nvPr/>
          </p:nvSpPr>
          <p:spPr bwMode="auto">
            <a:xfrm>
              <a:off x="3886200" y="3801852"/>
              <a:ext cx="6781800"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b="1" dirty="0" smtClean="0"/>
                <a:t>Real-Time Rendering</a:t>
              </a:r>
              <a:endParaRPr lang="en-US" b="1" dirty="0"/>
            </a:p>
            <a:p>
              <a:endParaRPr lang="de-DE" dirty="0"/>
            </a:p>
            <a:p>
              <a:r>
                <a:rPr lang="en-US" sz="1400" dirty="0" smtClean="0"/>
                <a:t>2008, </a:t>
              </a:r>
              <a:r>
                <a:rPr lang="en-US" sz="1400" dirty="0"/>
                <a:t>Tomas </a:t>
              </a:r>
              <a:r>
                <a:rPr lang="en-US" sz="1400" dirty="0" err="1"/>
                <a:t>Akenine-Möller</a:t>
              </a:r>
              <a:r>
                <a:rPr lang="en-US" sz="1400" dirty="0"/>
                <a:t>, Eric Haines, and </a:t>
              </a:r>
              <a:r>
                <a:rPr lang="en-US" sz="1400" dirty="0" err="1"/>
                <a:t>Naty</a:t>
              </a:r>
              <a:r>
                <a:rPr lang="en-US" sz="1400" dirty="0"/>
                <a:t> Hoffman</a:t>
              </a:r>
            </a:p>
          </p:txBody>
        </p:sp>
        <p:pic>
          <p:nvPicPr>
            <p:cNvPr id="6146" name="Picture 2" descr="3rd ed. cover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3486" y="3750162"/>
              <a:ext cx="852714" cy="1287219"/>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AutoShape 2" descr="data:image/jpeg;base64,/9j/4AAQSkZJRgABAQAAAQABAAD/2wCEAAkGBwgHBgkIBwgKCgkLDRYPDQwMDRsUFRAWIB0iIiAdHx8kKDQsJCYxJx8fLT0tMTU3Ojo6Iys/RD84QzQ5OjcBCgoKDQwNGg8PGjclHyU3Nzc3Nzc3Nzc3Nzc3Nzc3Nzc3Nzc3Nzc3Nzc3Nzc3Nzc3Nzc3Nzc3Nzc3Nzc3Nzc3N//AABEIAKAAgQMBIgACEQEDEQH/xAAbAAABBQEBAAAAAAAAAAAAAAAEAAIDBQYBB//EAEQQAAIBAgQDBQYCBwYEBwAAAAECAwQRAAUSIRMxQQYUIlFhIzJxgZGhQlIVM0Ox0eHwFlNicoLBJDTC8QclVHSSsrP/xAAaAQACAwEBAAAAAAAAAAAAAAACAwABBAUG/8QAMBEAAgIBAgQEBQIHAAAAAAAAAAECEQMEIRIxQVEFEzJhcYGx0fAUwRUiIzM0kaH/2gAMAwEAAhEDEQA/APOcLCwsdoAWFhYWIQWFhYWIQWFhYWIQWFhYWIQWFhcueJqSkqa1tNJTyTEbEotwPiemJZTaW7IcLF9S9lK6UXqJIafzBOth8l2++Lal7LZfFvO0tQR5toX6Df74HiRky6/T4+cr+BixuQBzJsBjsiPGxSRGRhzVlsfpj0mClpaJSaeCGnB5uqBT825/fGF7QypNnNVJE6upYeJTcchiRlbF6XXrUZHGMdu5XY7jmFgjoEtMqtUwrJfhmRQ9vy33+18FyUtKIdbVBiksPZ6SRfSCbE/QfEYCicxSpItrowYXHkcHNm87g6kiubb6Tsb38/gPkMIyLJacQotVuOWHL1qI1ecPGS5Y3ttZdP8A1fTEVNT08iyh2OrWoiIBsV3vyHPlt544uYyKrgRQaXLEgpsbgDf+upx1szmWczII420kDSvLyPPmLYHhyU/uXcSOqhhXhd2kMhI8fhseex+YIwN9PrixpDXVM7VNFRiTiEC6x3jvqBABO3QDni8jyKuqo7V3coPD+zXW1yCCdjpvuetr2wSlONJq/mIy58OPecqMljqqzsFRSzHkoFzjWR5Nk1FUFa2XWQE08eTSCx1cgLX5DbfF7RxOt48qyqUWALCOAQgg8iS2m/L1xMmox41cml8TK9a5bYYOT9kYelyLMaiUR93MJKFwZ/B4QQL2O/UdMXFN2RjFjV1l7fhhW1v9TfwxpUynM5M1VHampXalc3JMxsHS+w0i+/ngyryBIqYvPXVczcSNSFYRLYuoPui/I/mxzMvjmjhJR47b7B/pvEsyuKUF/wBKKPK8ny4cQwQJb9pUNq/+230GO0NQZ62tFJT1NVrdCnAhLKAEA3b3V68yMaVl7NZTKHcZfDMNg8pV5PkWucA0+f0qZpmbRJUVAkaIoI4iOSAfisBvfHP/AI9kyqXkYW679dw14Ml/k5rsZHl2czkEUlPTKetTPqYf6Uv+8Y7luTy18Bnq8znUCaWMx0yLGPA7J7x1HfTfa2H/ANpaipX/AIagVBqK3qJxcEGx2QN19cU+T5tmM9CzJUR08bTTELHDdgTIzHxMfM/lxmlqfFc2OTbUOX51Gx0vhOnd1dfM00PZzJ4n1mhWeQG4epZpj8gxIHyGPNu3KqvamsVFCqBGAqiwHgHTGjhkqKxHaqraya0rppM7IuzEcksDy64xufKqZvUKgsoK23v+EY1+DYM0dU55cjk6/Pyh0tXgyf0sUaoAwsLCx6gAeiM7BEVmYmwVRck/DFpTdnMznIDQrT3Gr/iG07bcwLkcx0xBkRQZzRGR3RBKNTIPEB6euNu9Tl6q4WgkntHID3mXUOYsbXI2HoN8YdVrPIaSi2/YCSm/TJL4/YoKXs3RrKy1VZJOUUEpTpz53HU9B069MX2XZBw6giiyfQ2gFWqjYjc7+K7DpyGHVnaJ4VqUi7nTK0XD4SrfYcTYbjr6dRgKo7SMZmaStqWJsPZ3XbWeWkDp69cc3JrtZP0RS+O/0+4l48T/ALmSUvZbIvZcsrJYKeoq6uGFWkitoUuQCw/ExA2+HTHGhyGGpjWbMJK0CNiwWcvcgi11isOp6YxL54hSEmAyOOF45CGOx33Y3xE+dVM0gEaD9VIN2J5kE9MZp49Xl9eVpb7LYKD02L0Yl89zeU2b5dltXUPl+XOkfBjsI4lhtu/nY73HTpiKXtHWLU1zQ09PG0cSHxsz/nsOS/1bGNaTNC0pMM5uiX0QH1+OGL32eorBapLGNbgjTfZudhhK8LxN3NcTrq2+wb1+aqi0l7GqmzCvmzZC9YykUz7wxqm2tNt7/v8A51WaSh8vV56l5HMqX4s7NtrHQm3K/TEMdJGtZqr5VVeE1xNKW31L5n7YZVSUEdAEp+Fr4iklEFyNfoPLG7DolBxqNcuhjeryTkk5NlglVSxVkZpCukROLU0eq+67eEYjpqhjWVxjpal9TR7FAhHh66yMQS5kz1alBMwCMPcO4JXENNVypU1REMhLshPiUWsvW5xf6aVPbp39xfDa37fuWVI9WY2EVPEBxZN5JrfjP5QcC5DHUtloEM0MacWT9mXPvb9RhsGYNGrARXPEc3MlubHyBwFlmZtBR8OERW4jm7MTzPoMW8ElGWyXInA+F1HsXFFSyukhNbOAJ5BaJUUHxHfcE7n1xls+QJm9QoZmAI3c3J2HM4sYs2qAraJ40HFe4ERO+rf8WM5muYFq+ZnbWxIu1rX2GH6NOOZtvoPwRksjsdbHcAd9wsdbjRuotaSQRVUcjC4U3te33xYVOYvKHWOBDcP5tb6jAWWQR1WY08EzqkcjhWZhcDGpzLs7FBCz5fV08xVmVkUgWOMWqgpTTM2ZpPcpjS5pOsgHBhUqebgC3j9fjgkZDEp1VOb0rvtcIR+Y33J+eB6ikrKWaWGqRVbSbAf6v6+mGcWzkSLbSQRYnxeL7YUoQXNGd2+TLLLcvyhJI3q6lWBaK6qy7b7/AExq4a/Ilj9mHYQxvZUvfci1gMYCGuWDgSJFHJ+rPtGJA35WtguTNZZ9XFaLXJE/DAOmy335DzG2CvG/YFQmnzv/AEbw5xlkwkWJiDw1ssiv/i3ub4qcxlCVNY/c2CmNQrJTX/Pfpt0xmKTN6iQT0byaS6Lw3MrXDb2W9tgeR6DY4h/SdbTTV0FahKvGEf2mqxGq1vUHEjPHF8wMmLJNVZc1WaIK4kRS7RFQAmknxKf9sU9VVRtBYQvu45nb3vjiFptdQNMsKkxnZyw6jyU4gkikamAWem99f2pBJ1ct1A++KeW5JL6h4sEYNV9QxquXjjRC99LflG1x64FFRULLPaNtyuxYDpgvuterhu7A2Vvce/lvywDHJOs844SsQV/Hy2wuTfD+dxqS7CiqJ9JvEPfbm4HXA9BLN3f2ccZXW27OR1+GCouNY+xBOtr+IeeJMqpZpYQEg1DUd9QA++A4ZSTpdiSajFt0BxtVFG0xw24jXJc87/5cUtesnfJNYGra+nlyxuKXL51jYd3J8bftEHU35nFNmdMErpVeMK222x6DqMatPhksjbLwZYPI0jMaH/KcLF7wI/yjCxt8pm3iJaK/e4bGx1c/L1xcU8jmiqbyjijxWlHvb/Hcbn4G2K/JYopc2pI6iVYoWkAeQmwUdTfG4m7L1HEaPL66KZJoZCGPQXHK23XGTVKXEmjPlVszMrcSORI1AkWJii3vqF3tvbn6emIoqhJJLVdGp3ANrD8WLWtyjMUMkUmWq0iR3Dxrc767cuW/memKqrgHene0septTA3YqdRvyv54RxyXMS8d80EHKKDusUmmQa+GSqjzPS2B5MsoCABK8bCNydcjAruNt/ngaFndY+HOZd0BXawN+u4x1p5UTRqi1lGvo1Ha4+OLWSF7oUsc79bBsxii4zNDM1nRSbsDc3O+JPHWJKsc7rWRRqhuyjjrvpF7AXXcAdR12x2rljldg8Rb2agnSNtz0wO9LAZagxMqDQtgyabHxYS429h6uhGWrSr0tUSA6CCHXl4hta+BpS/d9TMpBkGwW34vjjQ12WHMBT19MGeZ0fvBjf3iHFmsPO/1Bxn6uB0og3EexddtjbxfDFcLi1ZS5ov8tlliqY5IJohKFPvggcx8cGQZdFV1NQymGJ7rrXiEre3Q2vb+t8ZtY5xULomW+lrXT1HrjsE1fBUT2ZSbre7EdMHHIuHddBMoyabi0ayDKJKeMyNAsia2syyrY7+uI8onEVCLUrH2j+JWXz+OAcizrMJpoKRI3OqYoTG46tvsSL45+l41o1kFGwRpZB4E9fMdbEYcskVF0uxnyabJkUlLfl1LJK8LG4FNN+sflGW5sfLGbzOXi10slmW9tmBB5DocF0+bUjwSe24T62OiUW2v54o8wr1NVIwIYE3BG98OwZU5mjR6WOPK5JE2rCwB38YWNvGjp0WMLhZkLLqAO4xdUdXBSurUrS00jA6jE5X+uu2KPdAsgFxictFJEsmrhsL32NvtgJC5I09P2nzmiqHLtBW3CqRMuliBe24+JxYJ2sy2qm/84y+SJdAAGkSoDckn92MgpcpGUYOLW97yw16hoTd0PrhbhBg8KNnWUOQZssbUNTDJI0sa6BJ4gCwHuN/DAtZ2JMZLU8rKNJABuP5D6YyyyU1QFNgrXHLY8/PFlSV2ZUX/ACeZThP7uU8RfoeWFPAnuimn3B6jIsyiqZ4wBIRGhJFm/N/l8vLA8UVXT1UhqKc6XCqRuPP8wHnjSUfaKtSqkmrsvjqSyIGMDadgW3seu5wevaDJ6v2c8slK/wDd1CWUfTbCXgroBt2MlNNMKmEywmFksAXi2LAixG1tt+Xn64H7RJAJpTGp4Tyh4pI5NihfYjexH7sbCXLqeqzBe6uhBp3fVTNpHvL1XAlX2fikgEE4Zo0YsjFVZkJtffYkXF7XwEse63LSXcyTqyVKcKpdhobdlBtuNumORTT8WoUcNzdb6rrfb54tanstVxAzUspqEUEM0TkMvxR72+tsUiJVRVFRqU3BXVxEPl5rcDCHjkkyvLlW1MJpCwUssT3EjHwMDY3+WDsozSlqstanzPWspkc8fhEhjq62HP4fPFZTzyKLLHxQSSTC4a1zy8/thuVVEdPGsdS5hcyMQHup3PrimqT2BcdnaDHh7qzIZU8bsy6X95SdiMUleoesk1EdN/PbGrzVYpI4vAkqlR7QgMG/7e7/AKcYzM5RFXyoiKFFrAD0GHaalkYeH1s7wF/On1wsC949PvhY32jVuaaoXRCir7r+Jied/wCX++Bj1gjtvzLYNy2oaFqGbuxq5OK7LAU4nEtba1jf6HBs3aSnSfg1GRUVPJGIw0UsIUkKb2YMt7Ha9zfYb22wcpb0DRUGXhyiKxCptY8z5nBb+3ACOEe2kqx2PlbFj/aWiCgHJ8tduHpMhRNfK2onTYnkfdte9gL4ho+0tHBEytlmXTAzPLqZFsAxB0C6nwjkBfkT8cVvXIFxKpI9DEPcMCAenXEscrxtZG23xY1faqmSeRWy3LSBexESBlv1BKnfrvf4YCzPtJTZhEqJQ5fRkOW4lMoUkW934b3+nkML4qZVMKgrmiLalIuBv9cSvUxT+GQg+QaxxStUM6CQA8EkoJOSlgASL8r2INvXDRVU6CQpMC5A5G2C80Glzot46bRWKYDLTHTq1xtpPPB8Gd5vTsF7zHVIPwzpv9ef3xQU0s6yxlGeTWLIkalmf0AF7/TD0zSOOPiy08ojL6BK4KgsOYvyv6XxTlB8wqTNPH2qhWQd/oZqeQHaSE6gP3EYLpHyzMqivnNbTxzyyx8IORG0q6ACSPO/XrjInMYJJh7VVLclbCRoKqoeIR8ViwCJELk+G5sB8zgOCDK4OxqK7JFb9bDHJ5Ei/wB8VU2ShAQjTJ6BtQ+jXwFR1L06a6LM5I0NrKX1C3w/lg6jz/MZmWFaFMxkJbw0qnXtuTYfPphcsddSqkuTDcs7OfpGjnilSlk0i0DMGiZGve2pTyO99rb488zykkpc0qIJVIkjIBUtqtsOvXG+y/tllYcOlRJRyHo4uvzIxje1k0VXntXPA4ZXKkOrXVvCOWLglYcHK9yjtjmH6W8sLDthpqcozGGmzfKa+oMqLQTpKywbtIqm9hcjc2sd+RPwxaw9sqSWXMHInVjFHBl79xjnMaoxYMxldjc6mHM7N6DFF2fkp4u0eVyVz06Ui1KGc1EfEQx38QK2N7i45cyMaWlbsTmNdWNmU1JTLDGlPE6BouIQGJmAiVFuSVW2nkt+uM+auLcgNQ9pckWHLqafLidLwqI2p4Ejo3C6WlV+cl2OrS+3nyGD817U5PQZhPEKwVMhoIIlqqbLqaQCdXLM9r6dVrDa43Plimgh7KtR5EtRJQCWVk/SEyz1LMlmJ9zYAMoCkg7FtrAYOI7O0uZZvDlGb5dBltZlnCMcplcCoIIFiUJsCCb36j5JdEJ8p7Xdnky3LaOooJ3raV1lcrRQtd7MHAOoDSS+3h2AA3sLETf+IOQqjkZfPHUMtrnL6f8AI4HX87Kf9HyxSZfLlMmUZFDnWc0zRQVzmaOnDCZKdwgC30Dk2sne4B26YOm/s7S55OuT5vRU9FPl0sNUk7SSI8jI4TQSrEWbQTvt9sSkQHqc/wCzzd2ljgrUWmzY1iIaGEKIS4Jivr3FrkX6m3LFlk3aLJK3M1aYpSzlLSVtRSU0a8NZiwQKTp8SMFJG40bXxmuyUlBDnQGbTUaUYpp0Ek8IljL6bIVDIwvexBI5fTBtXU9l63Lcyru5ZdHWGfTT0/HmjbhhLFgqKE1FhqAsB4jfFyik6RASnzKKLtcucAu9NHmJqBwFAPDElxpXYbi3lzxq/wC3uUSyUs9bQVl6c1GlFpo2iJldCWKl/eYqxO4sXI3A3ppIOxizR8GpgFzJwAJ6jRIugaDUG10bVzCW+Q3M6w9h2y/MDNUpHVqDoWGomdFPDGnhM1tXj1X1BvLYb4p0CrIZc9yL9A5hllPl9QneqiSRCtJEpVWk1Dxaj7q7Wtf1tgyr7U5JUdoMvrUoqhKalhkSWNKCD2gYrpTSWPQHxX8rAb4HeDsSJMm0VdObk99tUVHiHDPvNbw3e2wVfK9t8MMPY8V1cEqY+7cTZjNUB1j4S24A3DtxNd9ZI2FtjfFbE3Bsvz6ChyibL4qM1UyO0dHNPBGnsHKlw/M6hoNiCbazvsMW+Y57kWY5tlFZFltTSrl1R3gJBRojkKylY/1lmUaedhbpztivQ9l9eSQyPROkiKcwkSsqQQ4ViRpKkKpOncb3J5DAOYmip8/qTkEyyUCKnDA1MgOgax4ySfFfe/XbBLhZG65ljQV9FQ9lq9YJKaSaOZky5ahYhUaZbCQvHufDa67n3vLlkZqdIZDGnIW/di1UQSMzKhicXFgQyH5HlgKtVhOS9wW5XGxxoxw4WROwPhjCxJjuHFhuUJG9fGZtokuznyAw948uWpnEokVTJdBY+AaTsfPxEfTG3puxtDUMtHB3gmVxb2oFz6m2JP7BUkoqLpUWo1tMTKosBceW/Lp5YzyywfUowiwZQJR7eZkXTsy+8L7jZb8r/H0xxYcrMrrx5tBI0nRa+xvbw79OdufW1jtpuw2XwojzCoTWLqvGGq3na2w+OMpWQUNPmc1HBQVMzRPpB7za/wAfDtzwPmQ7soEo4cteR45ZGAZwEcj3VFibnlvuOX+2JZYMplZXNTIry2YjmoJNjc6eXXz87YlraOOhjSSsyieJJCQjd9VgSP8AKDgDMoooarTArLG0cbhS1yNSKSL/ADwUJRyP+Vkqwjg5bEyrJNMSLFkKm3Ta+jfr5X/w4FqI6fiEwhuEeRY3I9D98OjZZYdEoHg2Vv8AbEZRoyUcEKfxYeo11LoYyKPyt8BhbW5D6Y4QQTcYSgkgKL3xbSI0E02gzqSgI64Q/WPsG5b4YrBbovvW97/bDEcgnAOADQRGIyOQ947EYVOCI/Aep2I2wxWB5+eOwlgu1rXOxwtxpAtbMlRwoOu48Tb9OeGr4zUK7ex06r+R6Wx2KTmDsSTzwpkPd5dI96QHl0A/ni8fqLh6gPQv959j/DCw23p9sLDxp7NQzimrIZ7A6GvY4PXNCkQRJI1bhFGca7s1lAf3eYCjb4+ePIKTOc2mqY4zmExBbfly69MOqM6zVmMtPX1HDbewt4PTlyxj/Ty7lUepV86VR4x0GoYkyshNnPmQRsfht6Y88MlHH2gzOSpzaOhdZrBHiLiRbb8iLf8AfFUnaDNla5rpWHUNb+GOyZxXuOItZKD+JSFO/ne2I9NJqrJRado58sqMvAps4pZJI/aLGkbqXvpvuSQNr+XLFJmv/Mp/7eH/APNcO/TGZf8ArH/+K/wwLPPLUymWeQvIbXY9bbYPDg8tl8tjkJGrSfdbY4kYFJFbpYXB8rb4gxJI5dVa/IWNumNJBzA2CxkkcwL7nHHbwhNVmHvW64dTPz1b6RcHEbKl9jy++IQYNsOLdevXDcLEIOB3w6NtIxGNPW+HeHo1vjgWrKaJ0e4I8ziariPAj4f7MkML9TvgaN1jBI3bz8sPqyVWOFjd0BLHyJ6fb74pRplJbjL1H+PCxDfHcGEf/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data:image/jpeg;base64,/9j/4AAQSkZJRgABAQAAAQABAAD/2wCEAAkGBwgHBgkIBwgKCgkLDRYPDQwMDRsUFRAWIB0iIiAdHx8kKDQsJCYxJx8fLT0tMTU3Ojo6Iys/RD84QzQ5OjcBCgoKDQwNGg8PGjclHyU3Nzc3Nzc3Nzc3Nzc3Nzc3Nzc3Nzc3Nzc3Nzc3Nzc3Nzc3Nzc3Nzc3Nzc3Nzc3Nzc3N//AABEIAKAAgQMBIgACEQEDEQH/xAAbAAABBQEBAAAAAAAAAAAAAAAEAAIDBQYBB//EAEQQAAIBAgQDBQYCBwYEBwAAAAECAwQRAAUSIRMxQQYUIlFhIzJxgZGhQlIVM0Ox0eHwFlNicoLBJDTC8QclVHSSsrP/xAAaAQACAwEBAAAAAAAAAAAAAAACAwABBAUG/8QAMBEAAgIBAgQEBQIHAAAAAAAAAAECEQMEIRIxQVEFEzJhcYGx0fAUwRUiIzM0kaH/2gAMAwEAAhEDEQA/APOcLCwsdoAWFhYWIQWFhYWIQWFhYWIQWFhYWIQWFhcueJqSkqa1tNJTyTEbEotwPiemJZTaW7IcLF9S9lK6UXqJIafzBOth8l2++Lal7LZfFvO0tQR5toX6Df74HiRky6/T4+cr+BixuQBzJsBjsiPGxSRGRhzVlsfpj0mClpaJSaeCGnB5uqBT825/fGF7QypNnNVJE6upYeJTcchiRlbF6XXrUZHGMdu5XY7jmFgjoEtMqtUwrJfhmRQ9vy33+18FyUtKIdbVBiksPZ6SRfSCbE/QfEYCicxSpItrowYXHkcHNm87g6kiubb6Tsb38/gPkMIyLJacQotVuOWHL1qI1ecPGS5Y3ttZdP8A1fTEVNT08iyh2OrWoiIBsV3vyHPlt544uYyKrgRQaXLEgpsbgDf+upx1szmWczII420kDSvLyPPmLYHhyU/uXcSOqhhXhd2kMhI8fhseex+YIwN9PrixpDXVM7VNFRiTiEC6x3jvqBABO3QDni8jyKuqo7V3coPD+zXW1yCCdjpvuetr2wSlONJq/mIy58OPecqMljqqzsFRSzHkoFzjWR5Nk1FUFa2XWQE08eTSCx1cgLX5DbfF7RxOt48qyqUWALCOAQgg8iS2m/L1xMmox41cml8TK9a5bYYOT9kYelyLMaiUR93MJKFwZ/B4QQL2O/UdMXFN2RjFjV1l7fhhW1v9TfwxpUynM5M1VHampXalc3JMxsHS+w0i+/ngyryBIqYvPXVczcSNSFYRLYuoPui/I/mxzMvjmjhJR47b7B/pvEsyuKUF/wBKKPK8ny4cQwQJb9pUNq/+230GO0NQZ62tFJT1NVrdCnAhLKAEA3b3V68yMaVl7NZTKHcZfDMNg8pV5PkWucA0+f0qZpmbRJUVAkaIoI4iOSAfisBvfHP/AI9kyqXkYW679dw14Ml/k5rsZHl2czkEUlPTKetTPqYf6Uv+8Y7luTy18Bnq8znUCaWMx0yLGPA7J7x1HfTfa2H/ANpaipX/AIagVBqK3qJxcEGx2QN19cU+T5tmM9CzJUR08bTTELHDdgTIzHxMfM/lxmlqfFc2OTbUOX51Gx0vhOnd1dfM00PZzJ4n1mhWeQG4epZpj8gxIHyGPNu3KqvamsVFCqBGAqiwHgHTGjhkqKxHaqraya0rppM7IuzEcksDy64xufKqZvUKgsoK23v+EY1+DYM0dU55cjk6/Pyh0tXgyf0sUaoAwsLCx6gAeiM7BEVmYmwVRck/DFpTdnMznIDQrT3Gr/iG07bcwLkcx0xBkRQZzRGR3RBKNTIPEB6euNu9Tl6q4WgkntHID3mXUOYsbXI2HoN8YdVrPIaSi2/YCSm/TJL4/YoKXs3RrKy1VZJOUUEpTpz53HU9B069MX2XZBw6giiyfQ2gFWqjYjc7+K7DpyGHVnaJ4VqUi7nTK0XD4SrfYcTYbjr6dRgKo7SMZmaStqWJsPZ3XbWeWkDp69cc3JrtZP0RS+O/0+4l48T/ALmSUvZbIvZcsrJYKeoq6uGFWkitoUuQCw/ExA2+HTHGhyGGpjWbMJK0CNiwWcvcgi11isOp6YxL54hSEmAyOOF45CGOx33Y3xE+dVM0gEaD9VIN2J5kE9MZp49Xl9eVpb7LYKD02L0Yl89zeU2b5dltXUPl+XOkfBjsI4lhtu/nY73HTpiKXtHWLU1zQ09PG0cSHxsz/nsOS/1bGNaTNC0pMM5uiX0QH1+OGL32eorBapLGNbgjTfZudhhK8LxN3NcTrq2+wb1+aqi0l7GqmzCvmzZC9YykUz7wxqm2tNt7/v8A51WaSh8vV56l5HMqX4s7NtrHQm3K/TEMdJGtZqr5VVeE1xNKW31L5n7YZVSUEdAEp+Fr4iklEFyNfoPLG7DolBxqNcuhjeryTkk5NlglVSxVkZpCukROLU0eq+67eEYjpqhjWVxjpal9TR7FAhHh66yMQS5kz1alBMwCMPcO4JXENNVypU1REMhLshPiUWsvW5xf6aVPbp39xfDa37fuWVI9WY2EVPEBxZN5JrfjP5QcC5DHUtloEM0MacWT9mXPvb9RhsGYNGrARXPEc3MlubHyBwFlmZtBR8OERW4jm7MTzPoMW8ElGWyXInA+F1HsXFFSyukhNbOAJ5BaJUUHxHfcE7n1xls+QJm9QoZmAI3c3J2HM4sYs2qAraJ40HFe4ERO+rf8WM5muYFq+ZnbWxIu1rX2GH6NOOZtvoPwRksjsdbHcAd9wsdbjRuotaSQRVUcjC4U3te33xYVOYvKHWOBDcP5tb6jAWWQR1WY08EzqkcjhWZhcDGpzLs7FBCz5fV08xVmVkUgWOMWqgpTTM2ZpPcpjS5pOsgHBhUqebgC3j9fjgkZDEp1VOb0rvtcIR+Y33J+eB6ikrKWaWGqRVbSbAf6v6+mGcWzkSLbSQRYnxeL7YUoQXNGd2+TLLLcvyhJI3q6lWBaK6qy7b7/AExq4a/Ilj9mHYQxvZUvfci1gMYCGuWDgSJFHJ+rPtGJA35WtguTNZZ9XFaLXJE/DAOmy335DzG2CvG/YFQmnzv/AEbw5xlkwkWJiDw1ssiv/i3ub4qcxlCVNY/c2CmNQrJTX/Pfpt0xmKTN6iQT0byaS6Lw3MrXDb2W9tgeR6DY4h/SdbTTV0FahKvGEf2mqxGq1vUHEjPHF8wMmLJNVZc1WaIK4kRS7RFQAmknxKf9sU9VVRtBYQvu45nb3vjiFptdQNMsKkxnZyw6jyU4gkikamAWem99f2pBJ1ct1A++KeW5JL6h4sEYNV9QxquXjjRC99LflG1x64FFRULLPaNtyuxYDpgvuterhu7A2Vvce/lvywDHJOs844SsQV/Hy2wuTfD+dxqS7CiqJ9JvEPfbm4HXA9BLN3f2ccZXW27OR1+GCouNY+xBOtr+IeeJMqpZpYQEg1DUd9QA++A4ZSTpdiSajFt0BxtVFG0xw24jXJc87/5cUtesnfJNYGra+nlyxuKXL51jYd3J8bftEHU35nFNmdMErpVeMK222x6DqMatPhksjbLwZYPI0jMaH/KcLF7wI/yjCxt8pm3iJaK/e4bGx1c/L1xcU8jmiqbyjijxWlHvb/Hcbn4G2K/JYopc2pI6iVYoWkAeQmwUdTfG4m7L1HEaPL66KZJoZCGPQXHK23XGTVKXEmjPlVszMrcSORI1AkWJii3vqF3tvbn6emIoqhJJLVdGp3ANrD8WLWtyjMUMkUmWq0iR3Dxrc767cuW/memKqrgHene0septTA3YqdRvyv54RxyXMS8d80EHKKDusUmmQa+GSqjzPS2B5MsoCABK8bCNydcjAruNt/ngaFndY+HOZd0BXawN+u4x1p5UTRqi1lGvo1Ha4+OLWSF7oUsc79bBsxii4zNDM1nRSbsDc3O+JPHWJKsc7rWRRqhuyjjrvpF7AXXcAdR12x2rljldg8Rb2agnSNtz0wO9LAZagxMqDQtgyabHxYS429h6uhGWrSr0tUSA6CCHXl4hta+BpS/d9TMpBkGwW34vjjQ12WHMBT19MGeZ0fvBjf3iHFmsPO/1Bxn6uB0og3EexddtjbxfDFcLi1ZS5ov8tlliqY5IJohKFPvggcx8cGQZdFV1NQymGJ7rrXiEre3Q2vb+t8ZtY5xULomW+lrXT1HrjsE1fBUT2ZSbre7EdMHHIuHddBMoyabi0ayDKJKeMyNAsia2syyrY7+uI8onEVCLUrH2j+JWXz+OAcizrMJpoKRI3OqYoTG46tvsSL45+l41o1kFGwRpZB4E9fMdbEYcskVF0uxnyabJkUlLfl1LJK8LG4FNN+sflGW5sfLGbzOXi10slmW9tmBB5DocF0+bUjwSe24T62OiUW2v54o8wr1NVIwIYE3BG98OwZU5mjR6WOPK5JE2rCwB38YWNvGjp0WMLhZkLLqAO4xdUdXBSurUrS00jA6jE5X+uu2KPdAsgFxictFJEsmrhsL32NvtgJC5I09P2nzmiqHLtBW3CqRMuliBe24+JxYJ2sy2qm/84y+SJdAAGkSoDckn92MgpcpGUYOLW97yw16hoTd0PrhbhBg8KNnWUOQZssbUNTDJI0sa6BJ4gCwHuN/DAtZ2JMZLU8rKNJABuP5D6YyyyU1QFNgrXHLY8/PFlSV2ZUX/ACeZThP7uU8RfoeWFPAnuimn3B6jIsyiqZ4wBIRGhJFm/N/l8vLA8UVXT1UhqKc6XCqRuPP8wHnjSUfaKtSqkmrsvjqSyIGMDadgW3seu5wevaDJ6v2c8slK/wDd1CWUfTbCXgroBt2MlNNMKmEywmFksAXi2LAixG1tt+Xn64H7RJAJpTGp4Tyh4pI5NihfYjexH7sbCXLqeqzBe6uhBp3fVTNpHvL1XAlX2fikgEE4Zo0YsjFVZkJtffYkXF7XwEse63LSXcyTqyVKcKpdhobdlBtuNumORTT8WoUcNzdb6rrfb54tanstVxAzUspqEUEM0TkMvxR72+tsUiJVRVFRqU3BXVxEPl5rcDCHjkkyvLlW1MJpCwUssT3EjHwMDY3+WDsozSlqstanzPWspkc8fhEhjq62HP4fPFZTzyKLLHxQSSTC4a1zy8/thuVVEdPGsdS5hcyMQHup3PrimqT2BcdnaDHh7qzIZU8bsy6X95SdiMUleoesk1EdN/PbGrzVYpI4vAkqlR7QgMG/7e7/AKcYzM5RFXyoiKFFrAD0GHaalkYeH1s7wF/On1wsC949PvhY32jVuaaoXRCir7r+Jied/wCX++Bj1gjtvzLYNy2oaFqGbuxq5OK7LAU4nEtba1jf6HBs3aSnSfg1GRUVPJGIw0UsIUkKb2YMt7Ha9zfYb22wcpb0DRUGXhyiKxCptY8z5nBb+3ACOEe2kqx2PlbFj/aWiCgHJ8tduHpMhRNfK2onTYnkfdte9gL4ho+0tHBEytlmXTAzPLqZFsAxB0C6nwjkBfkT8cVvXIFxKpI9DEPcMCAenXEscrxtZG23xY1faqmSeRWy3LSBexESBlv1BKnfrvf4YCzPtJTZhEqJQ5fRkOW4lMoUkW934b3+nkML4qZVMKgrmiLalIuBv9cSvUxT+GQg+QaxxStUM6CQA8EkoJOSlgASL8r2INvXDRVU6CQpMC5A5G2C80Glzot46bRWKYDLTHTq1xtpPPB8Gd5vTsF7zHVIPwzpv9ef3xQU0s6yxlGeTWLIkalmf0AF7/TD0zSOOPiy08ojL6BK4KgsOYvyv6XxTlB8wqTNPH2qhWQd/oZqeQHaSE6gP3EYLpHyzMqivnNbTxzyyx8IORG0q6ACSPO/XrjInMYJJh7VVLclbCRoKqoeIR8ViwCJELk+G5sB8zgOCDK4OxqK7JFb9bDHJ5Ei/wB8VU2ShAQjTJ6BtQ+jXwFR1L06a6LM5I0NrKX1C3w/lg6jz/MZmWFaFMxkJbw0qnXtuTYfPphcsddSqkuTDcs7OfpGjnilSlk0i0DMGiZGve2pTyO99rb488zykkpc0qIJVIkjIBUtqtsOvXG+y/tllYcOlRJRyHo4uvzIxje1k0VXntXPA4ZXKkOrXVvCOWLglYcHK9yjtjmH6W8sLDthpqcozGGmzfKa+oMqLQTpKywbtIqm9hcjc2sd+RPwxaw9sqSWXMHInVjFHBl79xjnMaoxYMxldjc6mHM7N6DFF2fkp4u0eVyVz06Ui1KGc1EfEQx38QK2N7i45cyMaWlbsTmNdWNmU1JTLDGlPE6BouIQGJmAiVFuSVW2nkt+uM+auLcgNQ9pckWHLqafLidLwqI2p4Ejo3C6WlV+cl2OrS+3nyGD817U5PQZhPEKwVMhoIIlqqbLqaQCdXLM9r6dVrDa43Plimgh7KtR5EtRJQCWVk/SEyz1LMlmJ9zYAMoCkg7FtrAYOI7O0uZZvDlGb5dBltZlnCMcplcCoIIFiUJsCCb36j5JdEJ8p7Xdnky3LaOooJ3raV1lcrRQtd7MHAOoDSS+3h2AA3sLETf+IOQqjkZfPHUMtrnL6f8AI4HX87Kf9HyxSZfLlMmUZFDnWc0zRQVzmaOnDCZKdwgC30Dk2sne4B26YOm/s7S55OuT5vRU9FPl0sNUk7SSI8jI4TQSrEWbQTvt9sSkQHqc/wCzzd2ljgrUWmzY1iIaGEKIS4Jivr3FrkX6m3LFlk3aLJK3M1aYpSzlLSVtRSU0a8NZiwQKTp8SMFJG40bXxmuyUlBDnQGbTUaUYpp0Ek8IljL6bIVDIwvexBI5fTBtXU9l63Lcyru5ZdHWGfTT0/HmjbhhLFgqKE1FhqAsB4jfFyik6RASnzKKLtcucAu9NHmJqBwFAPDElxpXYbi3lzxq/wC3uUSyUs9bQVl6c1GlFpo2iJldCWKl/eYqxO4sXI3A3ppIOxizR8GpgFzJwAJ6jRIugaDUG10bVzCW+Q3M6w9h2y/MDNUpHVqDoWGomdFPDGnhM1tXj1X1BvLYb4p0CrIZc9yL9A5hllPl9QneqiSRCtJEpVWk1Dxaj7q7Wtf1tgyr7U5JUdoMvrUoqhKalhkSWNKCD2gYrpTSWPQHxX8rAb4HeDsSJMm0VdObk99tUVHiHDPvNbw3e2wVfK9t8MMPY8V1cEqY+7cTZjNUB1j4S24A3DtxNd9ZI2FtjfFbE3Bsvz6ChyibL4qM1UyO0dHNPBGnsHKlw/M6hoNiCbazvsMW+Y57kWY5tlFZFltTSrl1R3gJBRojkKylY/1lmUaedhbpztivQ9l9eSQyPROkiKcwkSsqQQ4ViRpKkKpOncb3J5DAOYmip8/qTkEyyUCKnDA1MgOgax4ySfFfe/XbBLhZG65ljQV9FQ9lq9YJKaSaOZky5ahYhUaZbCQvHufDa67n3vLlkZqdIZDGnIW/di1UQSMzKhicXFgQyH5HlgKtVhOS9wW5XGxxoxw4WROwPhjCxJjuHFhuUJG9fGZtokuznyAw948uWpnEokVTJdBY+AaTsfPxEfTG3puxtDUMtHB3gmVxb2oFz6m2JP7BUkoqLpUWo1tMTKosBceW/Lp5YzyywfUowiwZQJR7eZkXTsy+8L7jZb8r/H0xxYcrMrrx5tBI0nRa+xvbw79OdufW1jtpuw2XwojzCoTWLqvGGq3na2w+OMpWQUNPmc1HBQVMzRPpB7za/wAfDtzwPmQ7soEo4cteR45ZGAZwEcj3VFibnlvuOX+2JZYMplZXNTIry2YjmoJNjc6eXXz87YlraOOhjSSsyieJJCQjd9VgSP8AKDgDMoooarTArLG0cbhS1yNSKSL/ADwUJRyP+Vkqwjg5bEyrJNMSLFkKm3Ta+jfr5X/w4FqI6fiEwhuEeRY3I9D98OjZZYdEoHg2Vv8AbEZRoyUcEKfxYeo11LoYyKPyt8BhbW5D6Y4QQTcYSgkgKL3xbSI0E02gzqSgI64Q/WPsG5b4YrBbovvW97/bDEcgnAOADQRGIyOQ947EYVOCI/Aep2I2wxWB5+eOwlgu1rXOxwtxpAtbMlRwoOu48Tb9OeGr4zUK7ex06r+R6Wx2KTmDsSTzwpkPd5dI96QHl0A/ni8fqLh6gPQv959j/DCw23p9sLDxp7NQzimrIZ7A6GvY4PXNCkQRJI1bhFGca7s1lAf3eYCjb4+ePIKTOc2mqY4zmExBbfly69MOqM6zVmMtPX1HDbewt4PTlyxj/Ty7lUepV86VR4x0GoYkyshNnPmQRsfht6Y88MlHH2gzOSpzaOhdZrBHiLiRbb8iLf8AfFUnaDNla5rpWHUNb+GOyZxXuOItZKD+JSFO/ne2I9NJqrJRado58sqMvAps4pZJI/aLGkbqXvpvuSQNr+XLFJmv/Mp/7eH/APNcO/TGZf8ArH/+K/wwLPPLUymWeQvIbXY9bbYPDg8tl8tjkJGrSfdbY4kYFJFbpYXB8rb4gxJI5dVa/IWNumNJBzA2CxkkcwL7nHHbwhNVmHvW64dTPz1b6RcHEbKl9jy++IQYNsOLdevXDcLEIOB3w6NtIxGNPW+HeHo1vjgWrKaJ0e4I8ziariPAj4f7MkML9TvgaN1jBI3bz8sPqyVWOFjd0BLHyJ6fb74pRplJbjL1H+PCxDfHcGEf/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637" y="2144274"/>
            <a:ext cx="994682" cy="1233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dirty="0"/>
              <a:t>Course Topics</a:t>
            </a:r>
            <a:endParaRPr lang="en-US" dirty="0" smtClean="0"/>
          </a:p>
        </p:txBody>
      </p:sp>
      <p:sp>
        <p:nvSpPr>
          <p:cNvPr id="14339" name="Content Placeholder 2"/>
          <p:cNvSpPr>
            <a:spLocks noGrp="1"/>
          </p:cNvSpPr>
          <p:nvPr>
            <p:ph idx="1"/>
          </p:nvPr>
        </p:nvSpPr>
        <p:spPr/>
        <p:txBody>
          <a:bodyPr/>
          <a:lstStyle/>
          <a:p>
            <a:pPr eaLnBrk="1" hangingPunct="1"/>
            <a:r>
              <a:rPr lang="en-US" i="1" smtClean="0">
                <a:solidFill>
                  <a:srgbClr val="FFC000"/>
                </a:solidFill>
              </a:rPr>
              <a:t>GPU</a:t>
            </a:r>
            <a:r>
              <a:rPr lang="en-US" smtClean="0"/>
              <a:t> – </a:t>
            </a:r>
            <a:r>
              <a:rPr lang="en-US" i="1" smtClean="0">
                <a:solidFill>
                  <a:srgbClr val="FFC000"/>
                </a:solidFill>
              </a:rPr>
              <a:t>G</a:t>
            </a:r>
            <a:r>
              <a:rPr lang="en-US" smtClean="0"/>
              <a:t>raphics </a:t>
            </a:r>
            <a:r>
              <a:rPr lang="en-US" i="1" smtClean="0">
                <a:solidFill>
                  <a:srgbClr val="FFC000"/>
                </a:solidFill>
              </a:rPr>
              <a:t>P</a:t>
            </a:r>
            <a:r>
              <a:rPr lang="en-US" smtClean="0"/>
              <a:t>rocessing </a:t>
            </a:r>
            <a:r>
              <a:rPr lang="en-US" i="1" smtClean="0">
                <a:solidFill>
                  <a:srgbClr val="FFC000"/>
                </a:solidFill>
              </a:rPr>
              <a:t>U</a:t>
            </a:r>
            <a:r>
              <a:rPr lang="en-US" smtClean="0"/>
              <a:t>nit</a:t>
            </a:r>
          </a:p>
          <a:p>
            <a:pPr eaLnBrk="1" hangingPunct="1"/>
            <a:r>
              <a:rPr lang="en-US" smtClean="0"/>
              <a:t>Is it still just for graphics?</a:t>
            </a:r>
          </a:p>
        </p:txBody>
      </p:sp>
      <p:grpSp>
        <p:nvGrpSpPr>
          <p:cNvPr id="14340" name="Group 3"/>
          <p:cNvGrpSpPr>
            <a:grpSpLocks/>
          </p:cNvGrpSpPr>
          <p:nvPr/>
        </p:nvGrpSpPr>
        <p:grpSpPr bwMode="auto">
          <a:xfrm>
            <a:off x="1466850" y="3962400"/>
            <a:ext cx="6210300" cy="1962150"/>
            <a:chOff x="685800" y="3962400"/>
            <a:chExt cx="6210300" cy="1962150"/>
          </a:xfrm>
        </p:grpSpPr>
        <p:pic>
          <p:nvPicPr>
            <p:cNvPr id="14342" name="Picture 2" descr="https://encrypted-tbn3.google.com/images?q=tbn:ANd9GcRe-txEJgETFDbGqRMkrAOGXtdY07IF_qRFCz-phC2BN7mH40kS-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962400"/>
              <a:ext cx="2781300"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3" name="Picture 4" descr="https://encrypted-tbn1.google.com/images?q=tbn:ANd9GcR9GCjcNKMeMKXAJyogDJxXBbNIqd20QzEadL0Cy-UyaIk7S78Yl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962400"/>
              <a:ext cx="2324100"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341" name="Text Box 6"/>
          <p:cNvSpPr txBox="1">
            <a:spLocks noChangeArrowheads="1"/>
          </p:cNvSpPr>
          <p:nvPr/>
        </p:nvSpPr>
        <p:spPr bwMode="auto">
          <a:xfrm>
            <a:off x="0" y="6627813"/>
            <a:ext cx="9144000" cy="23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r>
              <a:rPr lang="en-US" sz="900"/>
              <a:t>Images from </a:t>
            </a:r>
            <a:r>
              <a:rPr lang="en-US" sz="900">
                <a:hlinkClick r:id="rId5"/>
              </a:rPr>
              <a:t>http://www.ngohq.com/news/18784-nvidia-launches-geforce-gtx-580-a.html</a:t>
            </a:r>
            <a:r>
              <a:rPr lang="en-US" sz="900"/>
              <a:t> and </a:t>
            </a:r>
            <a:r>
              <a:rPr lang="en-US" sz="900">
                <a:hlinkClick r:id="rId6"/>
              </a:rPr>
              <a:t>http://gs7.blogspot.com/2011/09/amd-radeon-hd-6990-worlds-fastest.html</a:t>
            </a:r>
            <a:endParaRPr lang="en-US" sz="900"/>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Course Topics</a:t>
            </a:r>
            <a:endParaRPr lang="en-US" dirty="0" smtClean="0"/>
          </a:p>
        </p:txBody>
      </p:sp>
      <p:sp>
        <p:nvSpPr>
          <p:cNvPr id="15363" name="TextBox 3"/>
          <p:cNvSpPr txBox="1">
            <a:spLocks noChangeArrowheads="1"/>
          </p:cNvSpPr>
          <p:nvPr/>
        </p:nvSpPr>
        <p:spPr bwMode="auto">
          <a:xfrm>
            <a:off x="2019300" y="5557838"/>
            <a:ext cx="5105400" cy="461962"/>
          </a:xfrm>
          <a:prstGeom prst="rect">
            <a:avLst/>
          </a:prstGeom>
          <a:solidFill>
            <a:srgbClr val="92D050"/>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GPU Architecture</a:t>
            </a:r>
          </a:p>
        </p:txBody>
      </p:sp>
      <p:sp>
        <p:nvSpPr>
          <p:cNvPr id="15364" name="Content Placeholder 2"/>
          <p:cNvSpPr>
            <a:spLocks noGrp="1"/>
          </p:cNvSpPr>
          <p:nvPr>
            <p:ph idx="1"/>
          </p:nvPr>
        </p:nvSpPr>
        <p:spPr>
          <a:xfrm>
            <a:off x="457200" y="1981200"/>
            <a:ext cx="8229600" cy="533400"/>
          </a:xfrm>
        </p:spPr>
        <p:txBody>
          <a:bodyPr/>
          <a:lstStyle/>
          <a:p>
            <a:pPr eaLnBrk="1" hangingPunct="1"/>
            <a:r>
              <a:rPr lang="en-US" dirty="0" smtClean="0"/>
              <a:t>Start with GPU architecture</a:t>
            </a:r>
          </a:p>
        </p:txBody>
      </p:sp>
      <p:sp>
        <p:nvSpPr>
          <p:cNvPr id="15365" name="Text Box 6"/>
          <p:cNvSpPr txBox="1">
            <a:spLocks noChangeArrowheads="1"/>
          </p:cNvSpPr>
          <p:nvPr/>
        </p:nvSpPr>
        <p:spPr bwMode="auto">
          <a:xfrm>
            <a:off x="0" y="6229350"/>
            <a:ext cx="91440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i="1"/>
              <a:t>Not to scale</a:t>
            </a:r>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dirty="0"/>
              <a:t>Course Topics</a:t>
            </a:r>
            <a:endParaRPr lang="en-US" dirty="0" smtClean="0"/>
          </a:p>
        </p:txBody>
      </p:sp>
      <p:sp>
        <p:nvSpPr>
          <p:cNvPr id="16387" name="TextBox 4"/>
          <p:cNvSpPr txBox="1">
            <a:spLocks noChangeArrowheads="1"/>
          </p:cNvSpPr>
          <p:nvPr/>
        </p:nvSpPr>
        <p:spPr bwMode="auto">
          <a:xfrm>
            <a:off x="2019300" y="4419600"/>
            <a:ext cx="2133600" cy="1200150"/>
          </a:xfrm>
          <a:prstGeom prst="rect">
            <a:avLst/>
          </a:prstGeom>
          <a:solidFill>
            <a:srgbClr val="00B0F0"/>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CUDA</a:t>
            </a:r>
          </a:p>
          <a:p>
            <a:pPr algn="ctr"/>
            <a:endParaRPr lang="en-US" sz="2400"/>
          </a:p>
          <a:p>
            <a:pPr algn="ctr"/>
            <a:endParaRPr lang="en-US" sz="2400"/>
          </a:p>
        </p:txBody>
      </p:sp>
      <p:sp>
        <p:nvSpPr>
          <p:cNvPr id="16388" name="TextBox 3"/>
          <p:cNvSpPr txBox="1">
            <a:spLocks noChangeArrowheads="1"/>
          </p:cNvSpPr>
          <p:nvPr/>
        </p:nvSpPr>
        <p:spPr bwMode="auto">
          <a:xfrm>
            <a:off x="2019300" y="5557838"/>
            <a:ext cx="5105400" cy="461962"/>
          </a:xfrm>
          <a:prstGeom prst="rect">
            <a:avLst/>
          </a:prstGeom>
          <a:solidFill>
            <a:srgbClr val="92D050"/>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GPU Architecture</a:t>
            </a:r>
          </a:p>
        </p:txBody>
      </p:sp>
      <p:sp>
        <p:nvSpPr>
          <p:cNvPr id="16389" name="Content Placeholder 2"/>
          <p:cNvSpPr>
            <a:spLocks noGrp="1"/>
          </p:cNvSpPr>
          <p:nvPr>
            <p:ph idx="1"/>
          </p:nvPr>
        </p:nvSpPr>
        <p:spPr>
          <a:xfrm>
            <a:off x="457200" y="1981200"/>
            <a:ext cx="8229600" cy="533400"/>
          </a:xfrm>
        </p:spPr>
        <p:txBody>
          <a:bodyPr/>
          <a:lstStyle/>
          <a:p>
            <a:pPr eaLnBrk="1" hangingPunct="1"/>
            <a:r>
              <a:rPr lang="en-US" i="1" smtClean="0">
                <a:solidFill>
                  <a:srgbClr val="FFC000"/>
                </a:solidFill>
              </a:rPr>
              <a:t>CUDA</a:t>
            </a:r>
            <a:r>
              <a:rPr lang="en-US" smtClean="0"/>
              <a:t> programming model for </a:t>
            </a:r>
            <a:r>
              <a:rPr lang="en-US" i="1" smtClean="0">
                <a:solidFill>
                  <a:srgbClr val="FFC000"/>
                </a:solidFill>
              </a:rPr>
              <a:t>GPU Compute</a:t>
            </a:r>
          </a:p>
        </p:txBody>
      </p:sp>
      <p:sp>
        <p:nvSpPr>
          <p:cNvPr id="16390" name="Text Box 6"/>
          <p:cNvSpPr txBox="1">
            <a:spLocks noChangeArrowheads="1"/>
          </p:cNvSpPr>
          <p:nvPr/>
        </p:nvSpPr>
        <p:spPr bwMode="auto">
          <a:xfrm>
            <a:off x="0" y="6229350"/>
            <a:ext cx="91440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i="1"/>
              <a:t>Not to scale</a:t>
            </a:r>
          </a:p>
        </p:txBody>
      </p:sp>
      <p:pic>
        <p:nvPicPr>
          <p:cNvPr id="16391" name="Picture 11" descr="a_nvidia_cuda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3009900"/>
            <a:ext cx="1362075"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en-US" dirty="0"/>
              <a:t>Course Topics</a:t>
            </a:r>
            <a:endParaRPr lang="en-US" dirty="0" smtClean="0"/>
          </a:p>
        </p:txBody>
      </p:sp>
      <p:sp>
        <p:nvSpPr>
          <p:cNvPr id="17411" name="Content Placeholder 2"/>
          <p:cNvSpPr>
            <a:spLocks noGrp="1"/>
          </p:cNvSpPr>
          <p:nvPr>
            <p:ph idx="1"/>
          </p:nvPr>
        </p:nvSpPr>
        <p:spPr/>
        <p:txBody>
          <a:bodyPr/>
          <a:lstStyle/>
          <a:p>
            <a:pPr eaLnBrk="1" hangingPunct="1"/>
            <a:r>
              <a:rPr lang="en-US" smtClean="0"/>
              <a:t>GPU Compute example: conjunction analysis</a:t>
            </a:r>
          </a:p>
        </p:txBody>
      </p:sp>
      <p:pic>
        <p:nvPicPr>
          <p:cNvPr id="174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7600" y="3124200"/>
            <a:ext cx="4368800" cy="273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413" name="TextBox 3"/>
          <p:cNvSpPr txBox="1">
            <a:spLocks noChangeArrowheads="1"/>
          </p:cNvSpPr>
          <p:nvPr/>
        </p:nvSpPr>
        <p:spPr bwMode="auto">
          <a:xfrm>
            <a:off x="2071688" y="5943600"/>
            <a:ext cx="5000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dirty="0">
                <a:hlinkClick r:id="rId4"/>
              </a:rPr>
              <a:t>http://www.youtube.com/watch?v=dtT3pTh_q-8</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eaLnBrk="1" hangingPunct="1"/>
            <a:r>
              <a:rPr lang="en-US" dirty="0"/>
              <a:t>Course Topics</a:t>
            </a:r>
            <a:endParaRPr lang="en-US" dirty="0" smtClean="0"/>
          </a:p>
        </p:txBody>
      </p:sp>
      <p:sp>
        <p:nvSpPr>
          <p:cNvPr id="18435" name="TextBox 5"/>
          <p:cNvSpPr txBox="1">
            <a:spLocks noChangeArrowheads="1"/>
          </p:cNvSpPr>
          <p:nvPr/>
        </p:nvSpPr>
        <p:spPr bwMode="auto">
          <a:xfrm>
            <a:off x="2019300" y="3905250"/>
            <a:ext cx="2736850" cy="1938338"/>
          </a:xfrm>
          <a:prstGeom prst="rect">
            <a:avLst/>
          </a:prstGeom>
          <a:solidFill>
            <a:srgbClr val="FFC000"/>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Parallel Algorithms</a:t>
            </a:r>
          </a:p>
          <a:p>
            <a:pPr algn="ctr"/>
            <a:endParaRPr lang="en-US" sz="2400"/>
          </a:p>
          <a:p>
            <a:pPr algn="ctr"/>
            <a:endParaRPr lang="en-US" sz="2400"/>
          </a:p>
          <a:p>
            <a:pPr algn="ctr"/>
            <a:r>
              <a:rPr lang="en-US" sz="2400"/>
              <a:t/>
            </a:r>
            <a:br>
              <a:rPr lang="en-US" sz="2400"/>
            </a:br>
            <a:endParaRPr lang="en-US" sz="2400"/>
          </a:p>
        </p:txBody>
      </p:sp>
      <p:sp>
        <p:nvSpPr>
          <p:cNvPr id="18436" name="TextBox 4"/>
          <p:cNvSpPr txBox="1">
            <a:spLocks noChangeArrowheads="1"/>
          </p:cNvSpPr>
          <p:nvPr/>
        </p:nvSpPr>
        <p:spPr bwMode="auto">
          <a:xfrm>
            <a:off x="2019300" y="4419600"/>
            <a:ext cx="2133600" cy="1200150"/>
          </a:xfrm>
          <a:prstGeom prst="rect">
            <a:avLst/>
          </a:prstGeom>
          <a:solidFill>
            <a:srgbClr val="00B0F0"/>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CUDA</a:t>
            </a:r>
          </a:p>
          <a:p>
            <a:pPr algn="ctr"/>
            <a:endParaRPr lang="en-US" sz="2400"/>
          </a:p>
          <a:p>
            <a:pPr algn="ctr"/>
            <a:endParaRPr lang="en-US" sz="2400"/>
          </a:p>
        </p:txBody>
      </p:sp>
      <p:sp>
        <p:nvSpPr>
          <p:cNvPr id="18437" name="TextBox 3"/>
          <p:cNvSpPr txBox="1">
            <a:spLocks noChangeArrowheads="1"/>
          </p:cNvSpPr>
          <p:nvPr/>
        </p:nvSpPr>
        <p:spPr bwMode="auto">
          <a:xfrm>
            <a:off x="2019300" y="5557838"/>
            <a:ext cx="5105400" cy="461962"/>
          </a:xfrm>
          <a:prstGeom prst="rect">
            <a:avLst/>
          </a:prstGeom>
          <a:solidFill>
            <a:srgbClr val="92D050"/>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GPU Architecture</a:t>
            </a:r>
          </a:p>
        </p:txBody>
      </p:sp>
      <p:sp>
        <p:nvSpPr>
          <p:cNvPr id="18438" name="Content Placeholder 2"/>
          <p:cNvSpPr>
            <a:spLocks noGrp="1"/>
          </p:cNvSpPr>
          <p:nvPr>
            <p:ph idx="1"/>
          </p:nvPr>
        </p:nvSpPr>
        <p:spPr>
          <a:xfrm>
            <a:off x="457200" y="1981200"/>
            <a:ext cx="8229600" cy="533400"/>
          </a:xfrm>
        </p:spPr>
        <p:txBody>
          <a:bodyPr/>
          <a:lstStyle/>
          <a:p>
            <a:pPr eaLnBrk="1" hangingPunct="1"/>
            <a:r>
              <a:rPr lang="en-US" smtClean="0"/>
              <a:t>Parallel algorithms that form building blocks</a:t>
            </a:r>
          </a:p>
        </p:txBody>
      </p:sp>
      <p:sp>
        <p:nvSpPr>
          <p:cNvPr id="18439" name="Text Box 6"/>
          <p:cNvSpPr txBox="1">
            <a:spLocks noChangeArrowheads="1"/>
          </p:cNvSpPr>
          <p:nvPr/>
        </p:nvSpPr>
        <p:spPr bwMode="auto">
          <a:xfrm>
            <a:off x="0" y="6229350"/>
            <a:ext cx="91440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i="1"/>
              <a:t>Not to scale</a:t>
            </a:r>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dirty="0"/>
              <a:t>Course Topics</a:t>
            </a:r>
            <a:endParaRPr lang="en-US" dirty="0" smtClean="0"/>
          </a:p>
        </p:txBody>
      </p:sp>
      <p:sp>
        <p:nvSpPr>
          <p:cNvPr id="19459" name="Content Placeholder 2"/>
          <p:cNvSpPr>
            <a:spLocks noGrp="1"/>
          </p:cNvSpPr>
          <p:nvPr>
            <p:ph idx="1"/>
          </p:nvPr>
        </p:nvSpPr>
        <p:spPr/>
        <p:txBody>
          <a:bodyPr/>
          <a:lstStyle/>
          <a:p>
            <a:pPr eaLnBrk="1" hangingPunct="1"/>
            <a:r>
              <a:rPr lang="en-US" smtClean="0"/>
              <a:t>Parallel Algorithms example:  </a:t>
            </a:r>
            <a:r>
              <a:rPr lang="en-US" i="1" smtClean="0">
                <a:solidFill>
                  <a:srgbClr val="FFC000"/>
                </a:solidFill>
              </a:rPr>
              <a:t>Scan</a:t>
            </a:r>
          </a:p>
          <a:p>
            <a:pPr lvl="1" eaLnBrk="1" hangingPunct="1"/>
            <a:r>
              <a:rPr lang="en-US" smtClean="0"/>
              <a:t>Given:</a:t>
            </a:r>
          </a:p>
          <a:p>
            <a:pPr lvl="1" eaLnBrk="1" hangingPunct="1"/>
            <a:endParaRPr lang="en-US" smtClean="0"/>
          </a:p>
          <a:p>
            <a:pPr lvl="1" eaLnBrk="1" hangingPunct="1"/>
            <a:endParaRPr lang="en-US" i="1" smtClean="0">
              <a:solidFill>
                <a:srgbClr val="FFC000"/>
              </a:solidFill>
            </a:endParaRPr>
          </a:p>
          <a:p>
            <a:pPr lvl="1" eaLnBrk="1" hangingPunct="1"/>
            <a:r>
              <a:rPr lang="en-US" smtClean="0"/>
              <a:t>Compute:</a:t>
            </a:r>
          </a:p>
          <a:p>
            <a:pPr lvl="1" eaLnBrk="1" hangingPunct="1"/>
            <a:endParaRPr lang="en-US" i="1" smtClean="0">
              <a:solidFill>
                <a:srgbClr val="FFC000"/>
              </a:solidFill>
            </a:endParaRPr>
          </a:p>
          <a:p>
            <a:pPr lvl="1" eaLnBrk="1" hangingPunct="1"/>
            <a:endParaRPr lang="en-US" i="1" smtClean="0">
              <a:solidFill>
                <a:srgbClr val="FFC000"/>
              </a:solidFill>
            </a:endParaRPr>
          </a:p>
          <a:p>
            <a:pPr lvl="1" eaLnBrk="1" hangingPunct="1"/>
            <a:r>
              <a:rPr lang="en-US" smtClean="0"/>
              <a:t>In parallel!</a:t>
            </a:r>
            <a:endParaRPr lang="en-US" i="1" smtClean="0">
              <a:solidFill>
                <a:srgbClr val="FFC000"/>
              </a:solidFill>
            </a:endParaRPr>
          </a:p>
        </p:txBody>
      </p:sp>
      <p:sp>
        <p:nvSpPr>
          <p:cNvPr id="19460" name="Text Box 4"/>
          <p:cNvSpPr txBox="1">
            <a:spLocks noChangeArrowheads="1"/>
          </p:cNvSpPr>
          <p:nvPr/>
        </p:nvSpPr>
        <p:spPr bwMode="auto">
          <a:xfrm>
            <a:off x="1422400" y="34036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3</a:t>
            </a:r>
          </a:p>
        </p:txBody>
      </p:sp>
      <p:sp>
        <p:nvSpPr>
          <p:cNvPr id="19461" name="Text Box 5"/>
          <p:cNvSpPr txBox="1">
            <a:spLocks noChangeArrowheads="1"/>
          </p:cNvSpPr>
          <p:nvPr/>
        </p:nvSpPr>
        <p:spPr bwMode="auto">
          <a:xfrm>
            <a:off x="2085975" y="34036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1</a:t>
            </a:r>
          </a:p>
        </p:txBody>
      </p:sp>
      <p:sp>
        <p:nvSpPr>
          <p:cNvPr id="19462" name="Text Box 6"/>
          <p:cNvSpPr txBox="1">
            <a:spLocks noChangeArrowheads="1"/>
          </p:cNvSpPr>
          <p:nvPr/>
        </p:nvSpPr>
        <p:spPr bwMode="auto">
          <a:xfrm>
            <a:off x="4741863" y="34036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1</a:t>
            </a:r>
          </a:p>
        </p:txBody>
      </p:sp>
      <p:sp>
        <p:nvSpPr>
          <p:cNvPr id="19463" name="Text Box 7"/>
          <p:cNvSpPr txBox="1">
            <a:spLocks noChangeArrowheads="1"/>
          </p:cNvSpPr>
          <p:nvPr/>
        </p:nvSpPr>
        <p:spPr bwMode="auto">
          <a:xfrm>
            <a:off x="2749550" y="34036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7</a:t>
            </a:r>
          </a:p>
        </p:txBody>
      </p:sp>
      <p:sp>
        <p:nvSpPr>
          <p:cNvPr id="19464" name="Text Box 8"/>
          <p:cNvSpPr txBox="1">
            <a:spLocks noChangeArrowheads="1"/>
          </p:cNvSpPr>
          <p:nvPr/>
        </p:nvSpPr>
        <p:spPr bwMode="auto">
          <a:xfrm>
            <a:off x="3413125" y="34036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0</a:t>
            </a:r>
          </a:p>
        </p:txBody>
      </p:sp>
      <p:sp>
        <p:nvSpPr>
          <p:cNvPr id="19465" name="Text Box 9"/>
          <p:cNvSpPr txBox="1">
            <a:spLocks noChangeArrowheads="1"/>
          </p:cNvSpPr>
          <p:nvPr/>
        </p:nvSpPr>
        <p:spPr bwMode="auto">
          <a:xfrm>
            <a:off x="4078288" y="34036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4</a:t>
            </a:r>
          </a:p>
        </p:txBody>
      </p:sp>
      <p:sp>
        <p:nvSpPr>
          <p:cNvPr id="19466" name="Text Box 10"/>
          <p:cNvSpPr txBox="1">
            <a:spLocks noChangeArrowheads="1"/>
          </p:cNvSpPr>
          <p:nvPr/>
        </p:nvSpPr>
        <p:spPr bwMode="auto">
          <a:xfrm>
            <a:off x="5405438" y="34036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6</a:t>
            </a:r>
          </a:p>
        </p:txBody>
      </p:sp>
      <p:sp>
        <p:nvSpPr>
          <p:cNvPr id="19467" name="Text Box 11"/>
          <p:cNvSpPr txBox="1">
            <a:spLocks noChangeArrowheads="1"/>
          </p:cNvSpPr>
          <p:nvPr/>
        </p:nvSpPr>
        <p:spPr bwMode="auto">
          <a:xfrm>
            <a:off x="6070600" y="34036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3</a:t>
            </a:r>
          </a:p>
        </p:txBody>
      </p:sp>
      <p:sp>
        <p:nvSpPr>
          <p:cNvPr id="19468" name="Text Box 12"/>
          <p:cNvSpPr txBox="1">
            <a:spLocks noChangeArrowheads="1"/>
          </p:cNvSpPr>
          <p:nvPr/>
        </p:nvSpPr>
        <p:spPr bwMode="auto">
          <a:xfrm>
            <a:off x="1422400" y="48768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0</a:t>
            </a:r>
          </a:p>
        </p:txBody>
      </p:sp>
      <p:sp>
        <p:nvSpPr>
          <p:cNvPr id="19469" name="Text Box 13"/>
          <p:cNvSpPr txBox="1">
            <a:spLocks noChangeArrowheads="1"/>
          </p:cNvSpPr>
          <p:nvPr/>
        </p:nvSpPr>
        <p:spPr bwMode="auto">
          <a:xfrm>
            <a:off x="2085975" y="48768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3</a:t>
            </a:r>
          </a:p>
        </p:txBody>
      </p:sp>
      <p:sp>
        <p:nvSpPr>
          <p:cNvPr id="19470" name="Text Box 14"/>
          <p:cNvSpPr txBox="1">
            <a:spLocks noChangeArrowheads="1"/>
          </p:cNvSpPr>
          <p:nvPr/>
        </p:nvSpPr>
        <p:spPr bwMode="auto">
          <a:xfrm>
            <a:off x="4741863" y="4876800"/>
            <a:ext cx="492125" cy="40005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15</a:t>
            </a:r>
          </a:p>
        </p:txBody>
      </p:sp>
      <p:sp>
        <p:nvSpPr>
          <p:cNvPr id="19471" name="Text Box 15"/>
          <p:cNvSpPr txBox="1">
            <a:spLocks noChangeArrowheads="1"/>
          </p:cNvSpPr>
          <p:nvPr/>
        </p:nvSpPr>
        <p:spPr bwMode="auto">
          <a:xfrm>
            <a:off x="2749550" y="4876800"/>
            <a:ext cx="498475" cy="40640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 4</a:t>
            </a:r>
          </a:p>
        </p:txBody>
      </p:sp>
      <p:sp>
        <p:nvSpPr>
          <p:cNvPr id="19472" name="Text Box 16"/>
          <p:cNvSpPr txBox="1">
            <a:spLocks noChangeArrowheads="1"/>
          </p:cNvSpPr>
          <p:nvPr/>
        </p:nvSpPr>
        <p:spPr bwMode="auto">
          <a:xfrm>
            <a:off x="3413125" y="4876800"/>
            <a:ext cx="492125" cy="40005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11</a:t>
            </a:r>
          </a:p>
        </p:txBody>
      </p:sp>
      <p:sp>
        <p:nvSpPr>
          <p:cNvPr id="19473" name="Text Box 17"/>
          <p:cNvSpPr txBox="1">
            <a:spLocks noChangeArrowheads="1"/>
          </p:cNvSpPr>
          <p:nvPr/>
        </p:nvSpPr>
        <p:spPr bwMode="auto">
          <a:xfrm>
            <a:off x="4078288" y="4876800"/>
            <a:ext cx="492125" cy="40005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11</a:t>
            </a:r>
          </a:p>
        </p:txBody>
      </p:sp>
      <p:sp>
        <p:nvSpPr>
          <p:cNvPr id="19474" name="Text Box 18"/>
          <p:cNvSpPr txBox="1">
            <a:spLocks noChangeArrowheads="1"/>
          </p:cNvSpPr>
          <p:nvPr/>
        </p:nvSpPr>
        <p:spPr bwMode="auto">
          <a:xfrm>
            <a:off x="5405438" y="4876800"/>
            <a:ext cx="492125" cy="40005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16</a:t>
            </a:r>
          </a:p>
        </p:txBody>
      </p:sp>
      <p:sp>
        <p:nvSpPr>
          <p:cNvPr id="19475" name="Text Box 19"/>
          <p:cNvSpPr txBox="1">
            <a:spLocks noChangeArrowheads="1"/>
          </p:cNvSpPr>
          <p:nvPr/>
        </p:nvSpPr>
        <p:spPr bwMode="auto">
          <a:xfrm>
            <a:off x="6070600" y="4876800"/>
            <a:ext cx="492125" cy="400050"/>
          </a:xfrm>
          <a:prstGeom prst="rect">
            <a:avLst/>
          </a:prstGeom>
          <a:solidFill>
            <a:schemeClr val="accent6">
              <a:lumMod val="40000"/>
              <a:lumOff val="60000"/>
            </a:schemeClr>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a:latin typeface="Courier New" pitchFamily="49" charset="0"/>
              </a:rPr>
              <a:t>22</a:t>
            </a:r>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US" dirty="0"/>
              <a:t>Course Topics</a:t>
            </a:r>
            <a:endParaRPr lang="en-US" dirty="0" smtClean="0"/>
          </a:p>
        </p:txBody>
      </p:sp>
      <p:sp>
        <p:nvSpPr>
          <p:cNvPr id="20483" name="TextBox 10"/>
          <p:cNvSpPr txBox="1">
            <a:spLocks noChangeArrowheads="1"/>
          </p:cNvSpPr>
          <p:nvPr/>
        </p:nvSpPr>
        <p:spPr bwMode="auto">
          <a:xfrm>
            <a:off x="4756150" y="5029200"/>
            <a:ext cx="1911350" cy="584200"/>
          </a:xfrm>
          <a:prstGeom prst="rect">
            <a:avLst/>
          </a:prstGeom>
          <a:solidFill>
            <a:srgbClr val="FF3300"/>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a:t>Graphics Pipeline</a:t>
            </a:r>
          </a:p>
          <a:p>
            <a:pPr algn="ctr"/>
            <a:endParaRPr lang="en-US" sz="1600"/>
          </a:p>
        </p:txBody>
      </p:sp>
      <p:sp>
        <p:nvSpPr>
          <p:cNvPr id="20484" name="TextBox 5"/>
          <p:cNvSpPr txBox="1">
            <a:spLocks noChangeArrowheads="1"/>
          </p:cNvSpPr>
          <p:nvPr/>
        </p:nvSpPr>
        <p:spPr bwMode="auto">
          <a:xfrm>
            <a:off x="2019300" y="3905250"/>
            <a:ext cx="2736850" cy="1938338"/>
          </a:xfrm>
          <a:prstGeom prst="rect">
            <a:avLst/>
          </a:prstGeom>
          <a:solidFill>
            <a:srgbClr val="FFC000"/>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Parallel Algorithms</a:t>
            </a:r>
          </a:p>
          <a:p>
            <a:pPr algn="ctr"/>
            <a:endParaRPr lang="en-US" sz="2400"/>
          </a:p>
          <a:p>
            <a:pPr algn="ctr"/>
            <a:endParaRPr lang="en-US" sz="2400"/>
          </a:p>
          <a:p>
            <a:pPr algn="ctr"/>
            <a:r>
              <a:rPr lang="en-US" sz="2400"/>
              <a:t/>
            </a:r>
            <a:br>
              <a:rPr lang="en-US" sz="2400"/>
            </a:br>
            <a:endParaRPr lang="en-US" sz="2400"/>
          </a:p>
        </p:txBody>
      </p:sp>
      <p:sp>
        <p:nvSpPr>
          <p:cNvPr id="20485" name="TextBox 4"/>
          <p:cNvSpPr txBox="1">
            <a:spLocks noChangeArrowheads="1"/>
          </p:cNvSpPr>
          <p:nvPr/>
        </p:nvSpPr>
        <p:spPr bwMode="auto">
          <a:xfrm>
            <a:off x="2019300" y="4419600"/>
            <a:ext cx="2133600" cy="1200150"/>
          </a:xfrm>
          <a:prstGeom prst="rect">
            <a:avLst/>
          </a:prstGeom>
          <a:solidFill>
            <a:srgbClr val="00B0F0"/>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CUDA</a:t>
            </a:r>
          </a:p>
          <a:p>
            <a:pPr algn="ctr"/>
            <a:endParaRPr lang="en-US" sz="2400"/>
          </a:p>
          <a:p>
            <a:pPr algn="ctr"/>
            <a:endParaRPr lang="en-US" sz="2400"/>
          </a:p>
        </p:txBody>
      </p:sp>
      <p:sp>
        <p:nvSpPr>
          <p:cNvPr id="20486" name="TextBox 3"/>
          <p:cNvSpPr txBox="1">
            <a:spLocks noChangeArrowheads="1"/>
          </p:cNvSpPr>
          <p:nvPr/>
        </p:nvSpPr>
        <p:spPr bwMode="auto">
          <a:xfrm>
            <a:off x="2019300" y="5557838"/>
            <a:ext cx="5105400" cy="461962"/>
          </a:xfrm>
          <a:prstGeom prst="rect">
            <a:avLst/>
          </a:prstGeom>
          <a:solidFill>
            <a:srgbClr val="92D050"/>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GPU Architecture</a:t>
            </a:r>
          </a:p>
        </p:txBody>
      </p:sp>
      <p:sp>
        <p:nvSpPr>
          <p:cNvPr id="20487" name="Content Placeholder 2"/>
          <p:cNvSpPr>
            <a:spLocks noGrp="1"/>
          </p:cNvSpPr>
          <p:nvPr>
            <p:ph idx="1"/>
          </p:nvPr>
        </p:nvSpPr>
        <p:spPr>
          <a:xfrm>
            <a:off x="457200" y="1981200"/>
            <a:ext cx="8229600" cy="533400"/>
          </a:xfrm>
        </p:spPr>
        <p:txBody>
          <a:bodyPr/>
          <a:lstStyle/>
          <a:p>
            <a:pPr eaLnBrk="1" hangingPunct="1"/>
            <a:r>
              <a:rPr lang="en-US" smtClean="0"/>
              <a:t>Historical and modern graphics pipeline</a:t>
            </a:r>
          </a:p>
        </p:txBody>
      </p:sp>
      <p:sp>
        <p:nvSpPr>
          <p:cNvPr id="20488" name="Text Box 6"/>
          <p:cNvSpPr txBox="1">
            <a:spLocks noChangeArrowheads="1"/>
          </p:cNvSpPr>
          <p:nvPr/>
        </p:nvSpPr>
        <p:spPr bwMode="auto">
          <a:xfrm>
            <a:off x="0" y="6229350"/>
            <a:ext cx="91440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i="1"/>
              <a:t>Not to scale</a:t>
            </a: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5" descr="nvidia geforce gtx 580 vs amd radeon hd 6870 GeForce GTX 580 VS AMD Radeon HD 6870: Review and Comparison    Conclu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128" y="2133600"/>
            <a:ext cx="3456871" cy="200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2"/>
          <p:cNvSpPr>
            <a:spLocks noGrp="1" noChangeArrowheads="1"/>
          </p:cNvSpPr>
          <p:nvPr>
            <p:ph type="title"/>
          </p:nvPr>
        </p:nvSpPr>
        <p:spPr/>
        <p:txBody>
          <a:bodyPr/>
          <a:lstStyle/>
          <a:p>
            <a:pPr eaLnBrk="1" hangingPunct="1"/>
            <a:r>
              <a:rPr lang="en-US" dirty="0" smtClean="0"/>
              <a:t>Lectures</a:t>
            </a:r>
          </a:p>
        </p:txBody>
      </p:sp>
      <p:sp>
        <p:nvSpPr>
          <p:cNvPr id="4100" name="Content Placeholder 1"/>
          <p:cNvSpPr>
            <a:spLocks noGrp="1"/>
          </p:cNvSpPr>
          <p:nvPr>
            <p:ph idx="1"/>
          </p:nvPr>
        </p:nvSpPr>
        <p:spPr>
          <a:xfrm>
            <a:off x="457199" y="1981200"/>
            <a:ext cx="8686799" cy="3886200"/>
          </a:xfrm>
        </p:spPr>
        <p:txBody>
          <a:bodyPr/>
          <a:lstStyle/>
          <a:p>
            <a:pPr eaLnBrk="1" hangingPunct="1"/>
            <a:r>
              <a:rPr lang="en-US" dirty="0" smtClean="0"/>
              <a:t>Monday and Wednesday</a:t>
            </a:r>
          </a:p>
          <a:p>
            <a:pPr eaLnBrk="1" hangingPunct="1"/>
            <a:r>
              <a:rPr lang="en-US" dirty="0" smtClean="0"/>
              <a:t>6-7:30pm</a:t>
            </a:r>
          </a:p>
          <a:p>
            <a:pPr eaLnBrk="1" hangingPunct="1"/>
            <a:r>
              <a:rPr lang="en-US" dirty="0"/>
              <a:t>Towne </a:t>
            </a:r>
            <a:r>
              <a:rPr lang="en-US" dirty="0" smtClean="0"/>
              <a:t>307</a:t>
            </a:r>
          </a:p>
          <a:p>
            <a:pPr marL="0" indent="0" eaLnBrk="1" hangingPunct="1">
              <a:buNone/>
            </a:pPr>
            <a:endParaRPr lang="en-US" dirty="0" smtClean="0"/>
          </a:p>
          <a:p>
            <a:pPr eaLnBrk="1" hangingPunct="1"/>
            <a:r>
              <a:rPr lang="en-US" dirty="0" smtClean="0">
                <a:hlinkClick r:id="rId4"/>
              </a:rPr>
              <a:t>Fall</a:t>
            </a:r>
            <a:r>
              <a:rPr lang="en-US" dirty="0" smtClean="0"/>
              <a:t> and </a:t>
            </a:r>
            <a:r>
              <a:rPr lang="en-US" dirty="0" smtClean="0">
                <a:hlinkClick r:id="rId5"/>
              </a:rPr>
              <a:t>Spring</a:t>
            </a:r>
            <a:r>
              <a:rPr lang="en-US" dirty="0" smtClean="0"/>
              <a:t> 2012 lectures were recorded</a:t>
            </a:r>
          </a:p>
          <a:p>
            <a:pPr eaLnBrk="1" hangingPunct="1"/>
            <a:r>
              <a:rPr lang="en-US" dirty="0" smtClean="0"/>
              <a:t>Attendance is required for guest lectures</a:t>
            </a:r>
          </a:p>
        </p:txBody>
      </p:sp>
      <p:sp>
        <p:nvSpPr>
          <p:cNvPr id="4101" name="Text Box 6"/>
          <p:cNvSpPr txBox="1">
            <a:spLocks noChangeArrowheads="1"/>
          </p:cNvSpPr>
          <p:nvPr/>
        </p:nvSpPr>
        <p:spPr bwMode="auto">
          <a:xfrm>
            <a:off x="0" y="6553200"/>
            <a:ext cx="9144000"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r>
              <a:rPr lang="en-US" sz="1200"/>
              <a:t>Image from </a:t>
            </a:r>
            <a:r>
              <a:rPr lang="en-US" sz="1200">
                <a:hlinkClick r:id="rId6"/>
              </a:rPr>
              <a:t>http://pinoytutorial.com/techtorial/geforce-gtx-580-vs-amd-radeon-hd-6870-review-and-comparison-conclusion/</a:t>
            </a:r>
            <a:endParaRPr lang="en-US" sz="1200"/>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dirty="0"/>
              <a:t>Course Topics</a:t>
            </a:r>
            <a:endParaRPr lang="en-US" dirty="0" smtClean="0"/>
          </a:p>
        </p:txBody>
      </p:sp>
      <p:sp>
        <p:nvSpPr>
          <p:cNvPr id="10" name="TextBox 9"/>
          <p:cNvSpPr txBox="1"/>
          <p:nvPr/>
        </p:nvSpPr>
        <p:spPr>
          <a:xfrm>
            <a:off x="4762500" y="4343400"/>
            <a:ext cx="2057400" cy="1323975"/>
          </a:xfrm>
          <a:prstGeom prst="rect">
            <a:avLst/>
          </a:prstGeom>
          <a:solidFill>
            <a:schemeClr val="tx1">
              <a:lumMod val="50000"/>
              <a:lumOff val="50000"/>
            </a:schemeClr>
          </a:solidFill>
          <a:ln>
            <a:solidFill>
              <a:schemeClr val="tx1"/>
            </a:solidFill>
          </a:ln>
        </p:spPr>
        <p:txBody>
          <a:bodyPr>
            <a:spAutoFit/>
          </a:bodyPr>
          <a:lstStyle/>
          <a:p>
            <a:pPr algn="ctr">
              <a:defRPr/>
            </a:pPr>
            <a:r>
              <a:rPr lang="en-US" sz="1600" dirty="0"/>
              <a:t>OpenGL / WebGL</a:t>
            </a:r>
          </a:p>
          <a:p>
            <a:pPr algn="ctr">
              <a:defRPr/>
            </a:pPr>
            <a:endParaRPr lang="en-US" sz="1600" dirty="0"/>
          </a:p>
          <a:p>
            <a:pPr algn="ctr">
              <a:defRPr/>
            </a:pPr>
            <a:endParaRPr lang="en-US" sz="1600" dirty="0"/>
          </a:p>
          <a:p>
            <a:pPr algn="ctr">
              <a:defRPr/>
            </a:pPr>
            <a:endParaRPr lang="en-US" sz="1600" dirty="0"/>
          </a:p>
          <a:p>
            <a:pPr algn="ctr">
              <a:defRPr/>
            </a:pPr>
            <a:endParaRPr lang="en-US" sz="1600" dirty="0"/>
          </a:p>
        </p:txBody>
      </p:sp>
      <p:sp>
        <p:nvSpPr>
          <p:cNvPr id="21508" name="TextBox 10"/>
          <p:cNvSpPr txBox="1">
            <a:spLocks noChangeArrowheads="1"/>
          </p:cNvSpPr>
          <p:nvPr/>
        </p:nvSpPr>
        <p:spPr bwMode="auto">
          <a:xfrm>
            <a:off x="4756150" y="5029200"/>
            <a:ext cx="1911350" cy="584200"/>
          </a:xfrm>
          <a:prstGeom prst="rect">
            <a:avLst/>
          </a:prstGeom>
          <a:solidFill>
            <a:srgbClr val="FF3300"/>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a:t>Graphics Pipeline</a:t>
            </a:r>
          </a:p>
          <a:p>
            <a:pPr algn="ctr"/>
            <a:endParaRPr lang="en-US" sz="1600"/>
          </a:p>
        </p:txBody>
      </p:sp>
      <p:sp>
        <p:nvSpPr>
          <p:cNvPr id="21509" name="TextBox 5"/>
          <p:cNvSpPr txBox="1">
            <a:spLocks noChangeArrowheads="1"/>
          </p:cNvSpPr>
          <p:nvPr/>
        </p:nvSpPr>
        <p:spPr bwMode="auto">
          <a:xfrm>
            <a:off x="2019300" y="3905250"/>
            <a:ext cx="2736850" cy="1938338"/>
          </a:xfrm>
          <a:prstGeom prst="rect">
            <a:avLst/>
          </a:prstGeom>
          <a:solidFill>
            <a:srgbClr val="FFC000"/>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Parallel Algorithms</a:t>
            </a:r>
          </a:p>
          <a:p>
            <a:pPr algn="ctr"/>
            <a:endParaRPr lang="en-US" sz="2400"/>
          </a:p>
          <a:p>
            <a:pPr algn="ctr"/>
            <a:endParaRPr lang="en-US" sz="2400"/>
          </a:p>
          <a:p>
            <a:pPr algn="ctr"/>
            <a:r>
              <a:rPr lang="en-US" sz="2400"/>
              <a:t/>
            </a:r>
            <a:br>
              <a:rPr lang="en-US" sz="2400"/>
            </a:br>
            <a:endParaRPr lang="en-US" sz="2400"/>
          </a:p>
        </p:txBody>
      </p:sp>
      <p:sp>
        <p:nvSpPr>
          <p:cNvPr id="21510" name="TextBox 4"/>
          <p:cNvSpPr txBox="1">
            <a:spLocks noChangeArrowheads="1"/>
          </p:cNvSpPr>
          <p:nvPr/>
        </p:nvSpPr>
        <p:spPr bwMode="auto">
          <a:xfrm>
            <a:off x="2019300" y="4419600"/>
            <a:ext cx="2133600" cy="1200150"/>
          </a:xfrm>
          <a:prstGeom prst="rect">
            <a:avLst/>
          </a:prstGeom>
          <a:solidFill>
            <a:srgbClr val="00B0F0"/>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CUDA</a:t>
            </a:r>
          </a:p>
          <a:p>
            <a:pPr algn="ctr"/>
            <a:endParaRPr lang="en-US" sz="2400"/>
          </a:p>
          <a:p>
            <a:pPr algn="ctr"/>
            <a:endParaRPr lang="en-US" sz="2400"/>
          </a:p>
        </p:txBody>
      </p:sp>
      <p:sp>
        <p:nvSpPr>
          <p:cNvPr id="21511" name="TextBox 3"/>
          <p:cNvSpPr txBox="1">
            <a:spLocks noChangeArrowheads="1"/>
          </p:cNvSpPr>
          <p:nvPr/>
        </p:nvSpPr>
        <p:spPr bwMode="auto">
          <a:xfrm>
            <a:off x="2019300" y="5557838"/>
            <a:ext cx="5105400" cy="461962"/>
          </a:xfrm>
          <a:prstGeom prst="rect">
            <a:avLst/>
          </a:prstGeom>
          <a:solidFill>
            <a:srgbClr val="92D050"/>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GPU Architecture</a:t>
            </a:r>
          </a:p>
        </p:txBody>
      </p:sp>
      <p:sp>
        <p:nvSpPr>
          <p:cNvPr id="21512" name="Content Placeholder 2"/>
          <p:cNvSpPr>
            <a:spLocks noGrp="1"/>
          </p:cNvSpPr>
          <p:nvPr>
            <p:ph idx="1"/>
          </p:nvPr>
        </p:nvSpPr>
        <p:spPr>
          <a:xfrm>
            <a:off x="457200" y="1981200"/>
            <a:ext cx="8229600" cy="533400"/>
          </a:xfrm>
        </p:spPr>
        <p:txBody>
          <a:bodyPr/>
          <a:lstStyle/>
          <a:p>
            <a:pPr eaLnBrk="1" hangingPunct="1"/>
            <a:r>
              <a:rPr lang="en-US" dirty="0" smtClean="0"/>
              <a:t>OpenGL and WebGL</a:t>
            </a:r>
          </a:p>
        </p:txBody>
      </p:sp>
      <p:sp>
        <p:nvSpPr>
          <p:cNvPr id="21513" name="Text Box 6"/>
          <p:cNvSpPr txBox="1">
            <a:spLocks noChangeArrowheads="1"/>
          </p:cNvSpPr>
          <p:nvPr/>
        </p:nvSpPr>
        <p:spPr bwMode="auto">
          <a:xfrm>
            <a:off x="0" y="6229350"/>
            <a:ext cx="91440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i="1"/>
              <a:t>Not to scale</a:t>
            </a:r>
          </a:p>
        </p:txBody>
      </p:sp>
      <p:pic>
        <p:nvPicPr>
          <p:cNvPr id="21514" name="Picture 6" descr="opengl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0" y="1447800"/>
            <a:ext cx="20955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5" name="Picture 2" descr="https://encrypted-tbn1.google.com/images?q=tbn:ANd9GcRDTI_7tWE7YGfnPhhNUbKg77Xrw8oiEcZNpSM5UWTLLbG6J7LEn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0100" y="2543175"/>
            <a:ext cx="1863725"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Doarama</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578" y="1981200"/>
            <a:ext cx="8406845" cy="3538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3"/>
          <p:cNvSpPr txBox="1">
            <a:spLocks noChangeArrowheads="1"/>
          </p:cNvSpPr>
          <p:nvPr/>
        </p:nvSpPr>
        <p:spPr bwMode="auto">
          <a:xfrm>
            <a:off x="3177997" y="5638800"/>
            <a:ext cx="27880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dirty="0">
                <a:hlinkClick r:id="rId3"/>
              </a:rPr>
              <a:t>http://www.doarama.com/</a:t>
            </a:r>
            <a:endParaRPr lang="en-US" dirty="0"/>
          </a:p>
        </p:txBody>
      </p:sp>
    </p:spTree>
    <p:extLst>
      <p:ext uri="{BB962C8B-B14F-4D97-AF65-F5344CB8AC3E}">
        <p14:creationId xmlns:p14="http://schemas.microsoft.com/office/powerpoint/2010/main" val="1014777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eaLnBrk="1" hangingPunct="1"/>
            <a:r>
              <a:rPr lang="en-US" dirty="0"/>
              <a:t>Turbulenz</a:t>
            </a:r>
            <a:endParaRPr lang="en-US" dirty="0" smtClean="0"/>
          </a:p>
        </p:txBody>
      </p:sp>
      <p:sp>
        <p:nvSpPr>
          <p:cNvPr id="24580" name="TextBox 3"/>
          <p:cNvSpPr txBox="1">
            <a:spLocks noChangeArrowheads="1"/>
          </p:cNvSpPr>
          <p:nvPr/>
        </p:nvSpPr>
        <p:spPr bwMode="auto">
          <a:xfrm>
            <a:off x="1997129" y="5850493"/>
            <a:ext cx="51668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dirty="0">
                <a:hlinkClick r:id="rId3"/>
              </a:rPr>
              <a:t>http://</a:t>
            </a:r>
            <a:r>
              <a:rPr lang="en-US" dirty="0" smtClean="0">
                <a:hlinkClick r:id="rId3"/>
              </a:rPr>
              <a:t>www.youtube.com/watch?v=AJg_BmY9-8o</a:t>
            </a:r>
            <a:endParaRPr lang="en-US" dirty="0"/>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5913" y="2362200"/>
            <a:ext cx="5972175" cy="332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873312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Unreal 3</a:t>
            </a:r>
            <a:endParaRPr lang="en-US" dirty="0"/>
          </a:p>
        </p:txBody>
      </p:sp>
      <p:sp>
        <p:nvSpPr>
          <p:cNvPr id="4" name="TextBox 3"/>
          <p:cNvSpPr txBox="1">
            <a:spLocks noChangeArrowheads="1"/>
          </p:cNvSpPr>
          <p:nvPr/>
        </p:nvSpPr>
        <p:spPr bwMode="auto">
          <a:xfrm>
            <a:off x="194840" y="4724400"/>
            <a:ext cx="87543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1400" dirty="0">
                <a:hlinkClick r:id="rId2"/>
              </a:rPr>
              <a:t>https://blog.mozilla.org/blog/2013/03/27/mozilla-is-unlocking-the-power-of-the-web-as-a-platform-for-gaming/</a:t>
            </a:r>
            <a:endParaRPr lang="en-US" sz="1400"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7413" y="2328863"/>
            <a:ext cx="4829175" cy="2200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328229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eaLnBrk="1" hangingPunct="1"/>
            <a:r>
              <a:rPr lang="en-US" dirty="0"/>
              <a:t>Course Topics</a:t>
            </a:r>
            <a:endParaRPr lang="en-US" dirty="0" smtClean="0"/>
          </a:p>
        </p:txBody>
      </p:sp>
      <p:sp>
        <p:nvSpPr>
          <p:cNvPr id="7" name="TextBox 6"/>
          <p:cNvSpPr txBox="1"/>
          <p:nvPr/>
        </p:nvSpPr>
        <p:spPr>
          <a:xfrm>
            <a:off x="4762500" y="3759200"/>
            <a:ext cx="2209800" cy="1816100"/>
          </a:xfrm>
          <a:prstGeom prst="rect">
            <a:avLst/>
          </a:prstGeom>
          <a:solidFill>
            <a:schemeClr val="accent6">
              <a:lumMod val="60000"/>
              <a:lumOff val="40000"/>
            </a:schemeClr>
          </a:solidFill>
          <a:ln>
            <a:solidFill>
              <a:schemeClr val="tx1"/>
            </a:solidFill>
          </a:ln>
        </p:spPr>
        <p:txBody>
          <a:bodyPr>
            <a:spAutoFit/>
          </a:bodyPr>
          <a:lstStyle/>
          <a:p>
            <a:pPr algn="ctr">
              <a:defRPr/>
            </a:pPr>
            <a:r>
              <a:rPr lang="en-US" sz="1600" dirty="0"/>
              <a:t>Real-Time Rendering</a:t>
            </a:r>
          </a:p>
          <a:p>
            <a:pPr algn="ctr">
              <a:defRPr/>
            </a:pPr>
            <a:endParaRPr lang="en-US" sz="1600" dirty="0"/>
          </a:p>
          <a:p>
            <a:pPr algn="ctr">
              <a:defRPr/>
            </a:pPr>
            <a:endParaRPr lang="en-US" sz="1600" dirty="0"/>
          </a:p>
          <a:p>
            <a:pPr algn="ctr">
              <a:defRPr/>
            </a:pPr>
            <a:endParaRPr lang="en-US" sz="1600" dirty="0"/>
          </a:p>
          <a:p>
            <a:pPr algn="ctr">
              <a:defRPr/>
            </a:pPr>
            <a:endParaRPr lang="en-US" sz="1600" dirty="0"/>
          </a:p>
          <a:p>
            <a:pPr algn="ctr">
              <a:defRPr/>
            </a:pPr>
            <a:endParaRPr lang="en-US" sz="1600" dirty="0"/>
          </a:p>
          <a:p>
            <a:pPr algn="ctr">
              <a:defRPr/>
            </a:pPr>
            <a:endParaRPr lang="en-US" sz="1600" dirty="0"/>
          </a:p>
        </p:txBody>
      </p:sp>
      <p:sp>
        <p:nvSpPr>
          <p:cNvPr id="10" name="TextBox 9"/>
          <p:cNvSpPr txBox="1"/>
          <p:nvPr/>
        </p:nvSpPr>
        <p:spPr>
          <a:xfrm>
            <a:off x="4762500" y="4343400"/>
            <a:ext cx="2057400" cy="1323975"/>
          </a:xfrm>
          <a:prstGeom prst="rect">
            <a:avLst/>
          </a:prstGeom>
          <a:solidFill>
            <a:schemeClr val="tx1">
              <a:lumMod val="50000"/>
              <a:lumOff val="50000"/>
            </a:schemeClr>
          </a:solidFill>
          <a:ln>
            <a:solidFill>
              <a:schemeClr val="tx1"/>
            </a:solidFill>
          </a:ln>
        </p:spPr>
        <p:txBody>
          <a:bodyPr>
            <a:spAutoFit/>
          </a:bodyPr>
          <a:lstStyle/>
          <a:p>
            <a:pPr algn="ctr">
              <a:defRPr/>
            </a:pPr>
            <a:r>
              <a:rPr lang="en-US" sz="1600" dirty="0"/>
              <a:t>OpenGL / WebGL</a:t>
            </a:r>
          </a:p>
          <a:p>
            <a:pPr algn="ctr">
              <a:defRPr/>
            </a:pPr>
            <a:endParaRPr lang="en-US" sz="1600" dirty="0"/>
          </a:p>
          <a:p>
            <a:pPr algn="ctr">
              <a:defRPr/>
            </a:pPr>
            <a:endParaRPr lang="en-US" sz="1600" dirty="0"/>
          </a:p>
          <a:p>
            <a:pPr algn="ctr">
              <a:defRPr/>
            </a:pPr>
            <a:endParaRPr lang="en-US" sz="1600" dirty="0"/>
          </a:p>
          <a:p>
            <a:pPr algn="ctr">
              <a:defRPr/>
            </a:pPr>
            <a:endParaRPr lang="en-US" sz="1600" dirty="0"/>
          </a:p>
        </p:txBody>
      </p:sp>
      <p:sp>
        <p:nvSpPr>
          <p:cNvPr id="23557" name="TextBox 10"/>
          <p:cNvSpPr txBox="1">
            <a:spLocks noChangeArrowheads="1"/>
          </p:cNvSpPr>
          <p:nvPr/>
        </p:nvSpPr>
        <p:spPr bwMode="auto">
          <a:xfrm>
            <a:off x="4756150" y="5029200"/>
            <a:ext cx="1911350" cy="584200"/>
          </a:xfrm>
          <a:prstGeom prst="rect">
            <a:avLst/>
          </a:prstGeom>
          <a:solidFill>
            <a:srgbClr val="FF3300"/>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a:t>Graphics Pipeline</a:t>
            </a:r>
          </a:p>
          <a:p>
            <a:pPr algn="ctr"/>
            <a:endParaRPr lang="en-US" sz="1600"/>
          </a:p>
        </p:txBody>
      </p:sp>
      <p:sp>
        <p:nvSpPr>
          <p:cNvPr id="23558" name="TextBox 5"/>
          <p:cNvSpPr txBox="1">
            <a:spLocks noChangeArrowheads="1"/>
          </p:cNvSpPr>
          <p:nvPr/>
        </p:nvSpPr>
        <p:spPr bwMode="auto">
          <a:xfrm>
            <a:off x="2019300" y="3905250"/>
            <a:ext cx="2736850" cy="1938338"/>
          </a:xfrm>
          <a:prstGeom prst="rect">
            <a:avLst/>
          </a:prstGeom>
          <a:solidFill>
            <a:srgbClr val="FFC000"/>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Parallel Algorithms</a:t>
            </a:r>
          </a:p>
          <a:p>
            <a:pPr algn="ctr"/>
            <a:endParaRPr lang="en-US" sz="2400"/>
          </a:p>
          <a:p>
            <a:pPr algn="ctr"/>
            <a:endParaRPr lang="en-US" sz="2400"/>
          </a:p>
          <a:p>
            <a:pPr algn="ctr"/>
            <a:r>
              <a:rPr lang="en-US" sz="2400"/>
              <a:t/>
            </a:r>
            <a:br>
              <a:rPr lang="en-US" sz="2400"/>
            </a:br>
            <a:endParaRPr lang="en-US" sz="2400"/>
          </a:p>
        </p:txBody>
      </p:sp>
      <p:sp>
        <p:nvSpPr>
          <p:cNvPr id="23559" name="TextBox 4"/>
          <p:cNvSpPr txBox="1">
            <a:spLocks noChangeArrowheads="1"/>
          </p:cNvSpPr>
          <p:nvPr/>
        </p:nvSpPr>
        <p:spPr bwMode="auto">
          <a:xfrm>
            <a:off x="2019300" y="4419600"/>
            <a:ext cx="2133600" cy="1200150"/>
          </a:xfrm>
          <a:prstGeom prst="rect">
            <a:avLst/>
          </a:prstGeom>
          <a:solidFill>
            <a:srgbClr val="00B0F0"/>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CUDA</a:t>
            </a:r>
          </a:p>
          <a:p>
            <a:pPr algn="ctr"/>
            <a:endParaRPr lang="en-US" sz="2400"/>
          </a:p>
          <a:p>
            <a:pPr algn="ctr"/>
            <a:endParaRPr lang="en-US" sz="2400"/>
          </a:p>
        </p:txBody>
      </p:sp>
      <p:sp>
        <p:nvSpPr>
          <p:cNvPr id="23560" name="TextBox 3"/>
          <p:cNvSpPr txBox="1">
            <a:spLocks noChangeArrowheads="1"/>
          </p:cNvSpPr>
          <p:nvPr/>
        </p:nvSpPr>
        <p:spPr bwMode="auto">
          <a:xfrm>
            <a:off x="2019300" y="5557838"/>
            <a:ext cx="5105400" cy="461962"/>
          </a:xfrm>
          <a:prstGeom prst="rect">
            <a:avLst/>
          </a:prstGeom>
          <a:solidFill>
            <a:srgbClr val="92D050"/>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GPU Architecture</a:t>
            </a:r>
          </a:p>
        </p:txBody>
      </p:sp>
      <p:sp>
        <p:nvSpPr>
          <p:cNvPr id="23561" name="Content Placeholder 2"/>
          <p:cNvSpPr>
            <a:spLocks noGrp="1"/>
          </p:cNvSpPr>
          <p:nvPr>
            <p:ph idx="1"/>
          </p:nvPr>
        </p:nvSpPr>
        <p:spPr>
          <a:xfrm>
            <a:off x="457200" y="1981200"/>
            <a:ext cx="8229600" cy="533400"/>
          </a:xfrm>
        </p:spPr>
        <p:txBody>
          <a:bodyPr/>
          <a:lstStyle/>
          <a:p>
            <a:pPr eaLnBrk="1" hangingPunct="1"/>
            <a:r>
              <a:rPr lang="en-US" smtClean="0"/>
              <a:t>Real-Time Rendering</a:t>
            </a:r>
          </a:p>
        </p:txBody>
      </p:sp>
      <p:sp>
        <p:nvSpPr>
          <p:cNvPr id="23562" name="Text Box 6"/>
          <p:cNvSpPr txBox="1">
            <a:spLocks noChangeArrowheads="1"/>
          </p:cNvSpPr>
          <p:nvPr/>
        </p:nvSpPr>
        <p:spPr bwMode="auto">
          <a:xfrm>
            <a:off x="0" y="6229350"/>
            <a:ext cx="91440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i="1"/>
              <a:t>Not to scale</a:t>
            </a:r>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eaLnBrk="1" hangingPunct="1"/>
            <a:r>
              <a:rPr lang="en-US" dirty="0" smtClean="0"/>
              <a:t>AMD Toyshop Demo</a:t>
            </a:r>
          </a:p>
        </p:txBody>
      </p:sp>
      <p:sp>
        <p:nvSpPr>
          <p:cNvPr id="24580" name="TextBox 3"/>
          <p:cNvSpPr txBox="1">
            <a:spLocks noChangeArrowheads="1"/>
          </p:cNvSpPr>
          <p:nvPr/>
        </p:nvSpPr>
        <p:spPr bwMode="auto">
          <a:xfrm>
            <a:off x="1997129" y="6096000"/>
            <a:ext cx="51497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dirty="0">
                <a:hlinkClick r:id="rId3"/>
              </a:rPr>
              <a:t>http://www.youtube.com/watch?v=LtxvpS5AYHQ</a:t>
            </a:r>
            <a:endParaRPr lang="en-US" dirty="0"/>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2575" y="2628900"/>
            <a:ext cx="6038850" cy="339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AMD Leo Demo</a:t>
            </a:r>
            <a:endParaRPr lang="en-US" dirty="0"/>
          </a:p>
        </p:txBody>
      </p:sp>
      <p:sp>
        <p:nvSpPr>
          <p:cNvPr id="3" name="Content Placeholder 2"/>
          <p:cNvSpPr>
            <a:spLocks noGrp="1"/>
          </p:cNvSpPr>
          <p:nvPr>
            <p:ph idx="1"/>
          </p:nvPr>
        </p:nvSpPr>
        <p:spPr/>
        <p:txBody>
          <a:bodyPr/>
          <a:lstStyle/>
          <a:p>
            <a:endParaRPr lang="en-US"/>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6863" y="2686050"/>
            <a:ext cx="6010275" cy="340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3"/>
          <p:cNvSpPr txBox="1">
            <a:spLocks noChangeArrowheads="1"/>
          </p:cNvSpPr>
          <p:nvPr/>
        </p:nvSpPr>
        <p:spPr bwMode="auto">
          <a:xfrm>
            <a:off x="1997129" y="6096000"/>
            <a:ext cx="52438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dirty="0">
                <a:hlinkClick r:id="rId4"/>
              </a:rPr>
              <a:t>http://www.youtube.com/watch?v=zYweEn6DFcU</a:t>
            </a:r>
            <a:endParaRPr lang="en-US" dirty="0"/>
          </a:p>
        </p:txBody>
      </p:sp>
    </p:spTree>
    <p:extLst>
      <p:ext uri="{BB962C8B-B14F-4D97-AF65-F5344CB8AC3E}">
        <p14:creationId xmlns:p14="http://schemas.microsoft.com/office/powerpoint/2010/main" val="35144011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pPr eaLnBrk="1" hangingPunct="1"/>
            <a:r>
              <a:rPr lang="en-US" dirty="0"/>
              <a:t>GPU Compute + </a:t>
            </a:r>
            <a:r>
              <a:rPr lang="en-US" dirty="0" smtClean="0"/>
              <a:t>Rendering</a:t>
            </a:r>
            <a:endParaRPr lang="en-US" dirty="0"/>
          </a:p>
        </p:txBody>
      </p:sp>
      <p:sp>
        <p:nvSpPr>
          <p:cNvPr id="25603" name="Content Placeholder 2"/>
          <p:cNvSpPr>
            <a:spLocks noGrp="1"/>
          </p:cNvSpPr>
          <p:nvPr>
            <p:ph idx="1"/>
          </p:nvPr>
        </p:nvSpPr>
        <p:spPr/>
        <p:txBody>
          <a:bodyPr/>
          <a:lstStyle/>
          <a:p>
            <a:pPr eaLnBrk="1" hangingPunct="1"/>
            <a:endParaRPr lang="en-US" dirty="0" smtClean="0"/>
          </a:p>
        </p:txBody>
      </p:sp>
      <p:pic>
        <p:nvPicPr>
          <p:cNvPr id="2560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100" y="2667000"/>
            <a:ext cx="6019800" cy="334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605" name="TextBox 3"/>
          <p:cNvSpPr txBox="1">
            <a:spLocks noChangeArrowheads="1"/>
          </p:cNvSpPr>
          <p:nvPr/>
        </p:nvSpPr>
        <p:spPr bwMode="auto">
          <a:xfrm>
            <a:off x="1427163" y="6096000"/>
            <a:ext cx="62896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dirty="0">
                <a:hlinkClick r:id="rId4"/>
              </a:rPr>
              <a:t>http://www.nvidia.com/object/GTX_400_games_demos.html</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eaLnBrk="1" hangingPunct="1"/>
            <a:r>
              <a:rPr lang="en-US" dirty="0"/>
              <a:t>Course Topics</a:t>
            </a:r>
            <a:endParaRPr lang="en-US" dirty="0" smtClean="0"/>
          </a:p>
        </p:txBody>
      </p:sp>
      <p:sp>
        <p:nvSpPr>
          <p:cNvPr id="26627" name="TextBox 12"/>
          <p:cNvSpPr txBox="1">
            <a:spLocks noChangeArrowheads="1"/>
          </p:cNvSpPr>
          <p:nvPr/>
        </p:nvSpPr>
        <p:spPr bwMode="auto">
          <a:xfrm>
            <a:off x="4786313" y="3143250"/>
            <a:ext cx="2338387" cy="2678113"/>
          </a:xfrm>
          <a:prstGeom prst="rect">
            <a:avLst/>
          </a:prstGeom>
          <a:solidFill>
            <a:srgbClr val="9966FF"/>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Mobile</a:t>
            </a:r>
          </a:p>
          <a:p>
            <a:pPr algn="ctr"/>
            <a:endParaRPr lang="en-US" sz="2400"/>
          </a:p>
          <a:p>
            <a:pPr algn="ctr"/>
            <a:endParaRPr lang="en-US" sz="2400"/>
          </a:p>
          <a:p>
            <a:pPr algn="ctr"/>
            <a:endParaRPr lang="en-US" sz="2400"/>
          </a:p>
          <a:p>
            <a:pPr algn="ctr"/>
            <a:endParaRPr lang="en-US" sz="2400"/>
          </a:p>
          <a:p>
            <a:pPr algn="ctr"/>
            <a:r>
              <a:rPr lang="en-US" sz="2400"/>
              <a:t/>
            </a:r>
            <a:br>
              <a:rPr lang="en-US" sz="2400"/>
            </a:br>
            <a:endParaRPr lang="en-US" sz="2400"/>
          </a:p>
        </p:txBody>
      </p:sp>
      <p:sp>
        <p:nvSpPr>
          <p:cNvPr id="7" name="TextBox 6"/>
          <p:cNvSpPr txBox="1"/>
          <p:nvPr/>
        </p:nvSpPr>
        <p:spPr>
          <a:xfrm>
            <a:off x="4762500" y="3759200"/>
            <a:ext cx="2209800" cy="1816100"/>
          </a:xfrm>
          <a:prstGeom prst="rect">
            <a:avLst/>
          </a:prstGeom>
          <a:solidFill>
            <a:schemeClr val="accent6">
              <a:lumMod val="60000"/>
              <a:lumOff val="40000"/>
            </a:schemeClr>
          </a:solidFill>
          <a:ln>
            <a:solidFill>
              <a:schemeClr val="tx1"/>
            </a:solidFill>
          </a:ln>
        </p:spPr>
        <p:txBody>
          <a:bodyPr>
            <a:spAutoFit/>
          </a:bodyPr>
          <a:lstStyle/>
          <a:p>
            <a:pPr algn="ctr">
              <a:defRPr/>
            </a:pPr>
            <a:r>
              <a:rPr lang="en-US" sz="1600" dirty="0"/>
              <a:t>Real-Time Rendering</a:t>
            </a:r>
          </a:p>
          <a:p>
            <a:pPr algn="ctr">
              <a:defRPr/>
            </a:pPr>
            <a:endParaRPr lang="en-US" sz="1600" dirty="0"/>
          </a:p>
          <a:p>
            <a:pPr algn="ctr">
              <a:defRPr/>
            </a:pPr>
            <a:endParaRPr lang="en-US" sz="1600" dirty="0"/>
          </a:p>
          <a:p>
            <a:pPr algn="ctr">
              <a:defRPr/>
            </a:pPr>
            <a:endParaRPr lang="en-US" sz="1600" dirty="0"/>
          </a:p>
          <a:p>
            <a:pPr algn="ctr">
              <a:defRPr/>
            </a:pPr>
            <a:endParaRPr lang="en-US" sz="1600" dirty="0"/>
          </a:p>
          <a:p>
            <a:pPr algn="ctr">
              <a:defRPr/>
            </a:pPr>
            <a:endParaRPr lang="en-US" sz="1600" dirty="0"/>
          </a:p>
          <a:p>
            <a:pPr algn="ctr">
              <a:defRPr/>
            </a:pPr>
            <a:endParaRPr lang="en-US" sz="1600" dirty="0"/>
          </a:p>
        </p:txBody>
      </p:sp>
      <p:sp>
        <p:nvSpPr>
          <p:cNvPr id="10" name="TextBox 9"/>
          <p:cNvSpPr txBox="1"/>
          <p:nvPr/>
        </p:nvSpPr>
        <p:spPr>
          <a:xfrm>
            <a:off x="4762500" y="4343400"/>
            <a:ext cx="2057400" cy="1323975"/>
          </a:xfrm>
          <a:prstGeom prst="rect">
            <a:avLst/>
          </a:prstGeom>
          <a:solidFill>
            <a:schemeClr val="tx1">
              <a:lumMod val="50000"/>
              <a:lumOff val="50000"/>
            </a:schemeClr>
          </a:solidFill>
          <a:ln>
            <a:solidFill>
              <a:schemeClr val="tx1"/>
            </a:solidFill>
          </a:ln>
        </p:spPr>
        <p:txBody>
          <a:bodyPr>
            <a:spAutoFit/>
          </a:bodyPr>
          <a:lstStyle/>
          <a:p>
            <a:pPr algn="ctr">
              <a:defRPr/>
            </a:pPr>
            <a:r>
              <a:rPr lang="en-US" sz="1600" dirty="0"/>
              <a:t>OpenGL / WebGL</a:t>
            </a:r>
          </a:p>
          <a:p>
            <a:pPr algn="ctr">
              <a:defRPr/>
            </a:pPr>
            <a:endParaRPr lang="en-US" sz="1600" dirty="0"/>
          </a:p>
          <a:p>
            <a:pPr algn="ctr">
              <a:defRPr/>
            </a:pPr>
            <a:endParaRPr lang="en-US" sz="1600" dirty="0"/>
          </a:p>
          <a:p>
            <a:pPr algn="ctr">
              <a:defRPr/>
            </a:pPr>
            <a:endParaRPr lang="en-US" sz="1600" dirty="0"/>
          </a:p>
          <a:p>
            <a:pPr algn="ctr">
              <a:defRPr/>
            </a:pPr>
            <a:endParaRPr lang="en-US" sz="1600" dirty="0"/>
          </a:p>
        </p:txBody>
      </p:sp>
      <p:sp>
        <p:nvSpPr>
          <p:cNvPr id="26630" name="TextBox 10"/>
          <p:cNvSpPr txBox="1">
            <a:spLocks noChangeArrowheads="1"/>
          </p:cNvSpPr>
          <p:nvPr/>
        </p:nvSpPr>
        <p:spPr bwMode="auto">
          <a:xfrm>
            <a:off x="4756150" y="5029200"/>
            <a:ext cx="1911350" cy="584200"/>
          </a:xfrm>
          <a:prstGeom prst="rect">
            <a:avLst/>
          </a:prstGeom>
          <a:solidFill>
            <a:srgbClr val="FF3300"/>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a:t>Graphics Pipeline</a:t>
            </a:r>
          </a:p>
          <a:p>
            <a:pPr algn="ctr"/>
            <a:endParaRPr lang="en-US" sz="1600"/>
          </a:p>
        </p:txBody>
      </p:sp>
      <p:sp>
        <p:nvSpPr>
          <p:cNvPr id="26631" name="TextBox 5"/>
          <p:cNvSpPr txBox="1">
            <a:spLocks noChangeArrowheads="1"/>
          </p:cNvSpPr>
          <p:nvPr/>
        </p:nvSpPr>
        <p:spPr bwMode="auto">
          <a:xfrm>
            <a:off x="2019300" y="3905250"/>
            <a:ext cx="2736850" cy="1938338"/>
          </a:xfrm>
          <a:prstGeom prst="rect">
            <a:avLst/>
          </a:prstGeom>
          <a:solidFill>
            <a:srgbClr val="FFC000"/>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Parallel Algorithms</a:t>
            </a:r>
          </a:p>
          <a:p>
            <a:pPr algn="ctr"/>
            <a:endParaRPr lang="en-US" sz="2400"/>
          </a:p>
          <a:p>
            <a:pPr algn="ctr"/>
            <a:endParaRPr lang="en-US" sz="2400"/>
          </a:p>
          <a:p>
            <a:pPr algn="ctr"/>
            <a:r>
              <a:rPr lang="en-US" sz="2400"/>
              <a:t/>
            </a:r>
            <a:br>
              <a:rPr lang="en-US" sz="2400"/>
            </a:br>
            <a:endParaRPr lang="en-US" sz="2400"/>
          </a:p>
        </p:txBody>
      </p:sp>
      <p:sp>
        <p:nvSpPr>
          <p:cNvPr id="26632" name="TextBox 4"/>
          <p:cNvSpPr txBox="1">
            <a:spLocks noChangeArrowheads="1"/>
          </p:cNvSpPr>
          <p:nvPr/>
        </p:nvSpPr>
        <p:spPr bwMode="auto">
          <a:xfrm>
            <a:off x="2019300" y="4419600"/>
            <a:ext cx="2133600" cy="1200150"/>
          </a:xfrm>
          <a:prstGeom prst="rect">
            <a:avLst/>
          </a:prstGeom>
          <a:solidFill>
            <a:srgbClr val="00B0F0"/>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CUDA</a:t>
            </a:r>
          </a:p>
          <a:p>
            <a:pPr algn="ctr"/>
            <a:endParaRPr lang="en-US" sz="2400"/>
          </a:p>
          <a:p>
            <a:pPr algn="ctr"/>
            <a:endParaRPr lang="en-US" sz="2400"/>
          </a:p>
        </p:txBody>
      </p:sp>
      <p:sp>
        <p:nvSpPr>
          <p:cNvPr id="26633" name="TextBox 3"/>
          <p:cNvSpPr txBox="1">
            <a:spLocks noChangeArrowheads="1"/>
          </p:cNvSpPr>
          <p:nvPr/>
        </p:nvSpPr>
        <p:spPr bwMode="auto">
          <a:xfrm>
            <a:off x="2019300" y="5557838"/>
            <a:ext cx="5105400" cy="461962"/>
          </a:xfrm>
          <a:prstGeom prst="rect">
            <a:avLst/>
          </a:prstGeom>
          <a:solidFill>
            <a:srgbClr val="92D050"/>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GPU Architecture</a:t>
            </a:r>
          </a:p>
        </p:txBody>
      </p:sp>
      <p:sp>
        <p:nvSpPr>
          <p:cNvPr id="26634" name="Content Placeholder 2"/>
          <p:cNvSpPr>
            <a:spLocks noGrp="1"/>
          </p:cNvSpPr>
          <p:nvPr>
            <p:ph idx="1"/>
          </p:nvPr>
        </p:nvSpPr>
        <p:spPr>
          <a:xfrm>
            <a:off x="457200" y="1981200"/>
            <a:ext cx="8229600" cy="533400"/>
          </a:xfrm>
        </p:spPr>
        <p:txBody>
          <a:bodyPr/>
          <a:lstStyle/>
          <a:p>
            <a:pPr eaLnBrk="1" hangingPunct="1"/>
            <a:r>
              <a:rPr lang="en-US" dirty="0" smtClean="0"/>
              <a:t>Mobile</a:t>
            </a:r>
          </a:p>
        </p:txBody>
      </p:sp>
      <p:sp>
        <p:nvSpPr>
          <p:cNvPr id="26635" name="Text Box 6"/>
          <p:cNvSpPr txBox="1">
            <a:spLocks noChangeArrowheads="1"/>
          </p:cNvSpPr>
          <p:nvPr/>
        </p:nvSpPr>
        <p:spPr bwMode="auto">
          <a:xfrm>
            <a:off x="0" y="6229350"/>
            <a:ext cx="91440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i="1"/>
              <a:t>Not to scale</a:t>
            </a:r>
          </a:p>
        </p:txBody>
      </p:sp>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dirty="0"/>
              <a:t>Course Topics</a:t>
            </a:r>
            <a:endParaRPr lang="en-US" dirty="0" smtClean="0"/>
          </a:p>
        </p:txBody>
      </p:sp>
      <p:sp>
        <p:nvSpPr>
          <p:cNvPr id="27651" name="TextBox 3"/>
          <p:cNvSpPr txBox="1">
            <a:spLocks noChangeArrowheads="1"/>
          </p:cNvSpPr>
          <p:nvPr/>
        </p:nvSpPr>
        <p:spPr bwMode="auto">
          <a:xfrm>
            <a:off x="4786313" y="3143250"/>
            <a:ext cx="2338387" cy="2678113"/>
          </a:xfrm>
          <a:prstGeom prst="rect">
            <a:avLst/>
          </a:prstGeom>
          <a:solidFill>
            <a:srgbClr val="9966FF"/>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Mobile</a:t>
            </a:r>
          </a:p>
          <a:p>
            <a:pPr algn="ctr"/>
            <a:endParaRPr lang="en-US" sz="2400"/>
          </a:p>
          <a:p>
            <a:pPr algn="ctr"/>
            <a:endParaRPr lang="en-US" sz="2400"/>
          </a:p>
          <a:p>
            <a:pPr algn="ctr"/>
            <a:endParaRPr lang="en-US" sz="2400"/>
          </a:p>
          <a:p>
            <a:pPr algn="ctr"/>
            <a:endParaRPr lang="en-US" sz="2400"/>
          </a:p>
          <a:p>
            <a:pPr algn="ctr"/>
            <a:r>
              <a:rPr lang="en-US" sz="2400"/>
              <a:t/>
            </a:r>
            <a:br>
              <a:rPr lang="en-US" sz="2400"/>
            </a:br>
            <a:endParaRPr lang="en-US" sz="2400"/>
          </a:p>
        </p:txBody>
      </p:sp>
      <p:sp>
        <p:nvSpPr>
          <p:cNvPr id="5" name="TextBox 4"/>
          <p:cNvSpPr txBox="1"/>
          <p:nvPr/>
        </p:nvSpPr>
        <p:spPr>
          <a:xfrm>
            <a:off x="4762500" y="3759200"/>
            <a:ext cx="2209800" cy="1816100"/>
          </a:xfrm>
          <a:prstGeom prst="rect">
            <a:avLst/>
          </a:prstGeom>
          <a:solidFill>
            <a:schemeClr val="accent6">
              <a:lumMod val="60000"/>
              <a:lumOff val="40000"/>
            </a:schemeClr>
          </a:solidFill>
          <a:ln>
            <a:solidFill>
              <a:schemeClr val="tx1"/>
            </a:solidFill>
          </a:ln>
        </p:spPr>
        <p:txBody>
          <a:bodyPr>
            <a:spAutoFit/>
          </a:bodyPr>
          <a:lstStyle/>
          <a:p>
            <a:pPr algn="ctr">
              <a:defRPr/>
            </a:pPr>
            <a:r>
              <a:rPr lang="en-US" sz="1600" dirty="0"/>
              <a:t>Real-Time Rendering</a:t>
            </a:r>
          </a:p>
          <a:p>
            <a:pPr algn="ctr">
              <a:defRPr/>
            </a:pPr>
            <a:endParaRPr lang="en-US" sz="1600" dirty="0"/>
          </a:p>
          <a:p>
            <a:pPr algn="ctr">
              <a:defRPr/>
            </a:pPr>
            <a:endParaRPr lang="en-US" sz="1600" dirty="0"/>
          </a:p>
          <a:p>
            <a:pPr algn="ctr">
              <a:defRPr/>
            </a:pPr>
            <a:endParaRPr lang="en-US" sz="1600" dirty="0"/>
          </a:p>
          <a:p>
            <a:pPr algn="ctr">
              <a:defRPr/>
            </a:pPr>
            <a:endParaRPr lang="en-US" sz="1600" dirty="0"/>
          </a:p>
          <a:p>
            <a:pPr algn="ctr">
              <a:defRPr/>
            </a:pPr>
            <a:endParaRPr lang="en-US" sz="1600" dirty="0"/>
          </a:p>
          <a:p>
            <a:pPr algn="ctr">
              <a:defRPr/>
            </a:pPr>
            <a:endParaRPr lang="en-US" sz="1600" dirty="0"/>
          </a:p>
        </p:txBody>
      </p:sp>
      <p:sp>
        <p:nvSpPr>
          <p:cNvPr id="6" name="TextBox 5"/>
          <p:cNvSpPr txBox="1"/>
          <p:nvPr/>
        </p:nvSpPr>
        <p:spPr>
          <a:xfrm>
            <a:off x="4762500" y="4343400"/>
            <a:ext cx="2057400" cy="1323975"/>
          </a:xfrm>
          <a:prstGeom prst="rect">
            <a:avLst/>
          </a:prstGeom>
          <a:solidFill>
            <a:schemeClr val="tx1">
              <a:lumMod val="50000"/>
              <a:lumOff val="50000"/>
            </a:schemeClr>
          </a:solidFill>
          <a:ln>
            <a:solidFill>
              <a:schemeClr val="tx1"/>
            </a:solidFill>
          </a:ln>
        </p:spPr>
        <p:txBody>
          <a:bodyPr>
            <a:spAutoFit/>
          </a:bodyPr>
          <a:lstStyle/>
          <a:p>
            <a:pPr algn="ctr">
              <a:defRPr/>
            </a:pPr>
            <a:r>
              <a:rPr lang="en-US" sz="1600" dirty="0"/>
              <a:t>OpenGL / WebGL</a:t>
            </a:r>
          </a:p>
          <a:p>
            <a:pPr algn="ctr">
              <a:defRPr/>
            </a:pPr>
            <a:endParaRPr lang="en-US" sz="1600" dirty="0"/>
          </a:p>
          <a:p>
            <a:pPr algn="ctr">
              <a:defRPr/>
            </a:pPr>
            <a:endParaRPr lang="en-US" sz="1600" dirty="0"/>
          </a:p>
          <a:p>
            <a:pPr algn="ctr">
              <a:defRPr/>
            </a:pPr>
            <a:endParaRPr lang="en-US" sz="1600" dirty="0"/>
          </a:p>
          <a:p>
            <a:pPr algn="ctr">
              <a:defRPr/>
            </a:pPr>
            <a:endParaRPr lang="en-US" sz="1600" dirty="0"/>
          </a:p>
        </p:txBody>
      </p:sp>
      <p:sp>
        <p:nvSpPr>
          <p:cNvPr id="27654" name="TextBox 6"/>
          <p:cNvSpPr txBox="1">
            <a:spLocks noChangeArrowheads="1"/>
          </p:cNvSpPr>
          <p:nvPr/>
        </p:nvSpPr>
        <p:spPr bwMode="auto">
          <a:xfrm>
            <a:off x="4756150" y="5029200"/>
            <a:ext cx="1911350" cy="584200"/>
          </a:xfrm>
          <a:prstGeom prst="rect">
            <a:avLst/>
          </a:prstGeom>
          <a:solidFill>
            <a:srgbClr val="FF3300"/>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600"/>
              <a:t>Graphics Pipeline</a:t>
            </a:r>
          </a:p>
          <a:p>
            <a:pPr algn="ctr"/>
            <a:endParaRPr lang="en-US" sz="1600"/>
          </a:p>
        </p:txBody>
      </p:sp>
      <p:sp>
        <p:nvSpPr>
          <p:cNvPr id="27655" name="TextBox 7"/>
          <p:cNvSpPr txBox="1">
            <a:spLocks noChangeArrowheads="1"/>
          </p:cNvSpPr>
          <p:nvPr/>
        </p:nvSpPr>
        <p:spPr bwMode="auto">
          <a:xfrm>
            <a:off x="2019300" y="3905250"/>
            <a:ext cx="2736850" cy="1938338"/>
          </a:xfrm>
          <a:prstGeom prst="rect">
            <a:avLst/>
          </a:prstGeom>
          <a:solidFill>
            <a:srgbClr val="FFC000"/>
          </a:solidFill>
          <a:ln w="9525">
            <a:solidFill>
              <a:schemeClr val="tx1"/>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Parallel Algorithms</a:t>
            </a:r>
          </a:p>
          <a:p>
            <a:pPr algn="ctr"/>
            <a:endParaRPr lang="en-US" sz="2400"/>
          </a:p>
          <a:p>
            <a:pPr algn="ctr"/>
            <a:endParaRPr lang="en-US" sz="2400"/>
          </a:p>
          <a:p>
            <a:pPr algn="ctr"/>
            <a:r>
              <a:rPr lang="en-US" sz="2400"/>
              <a:t/>
            </a:r>
            <a:br>
              <a:rPr lang="en-US" sz="2400"/>
            </a:br>
            <a:endParaRPr lang="en-US" sz="2400"/>
          </a:p>
        </p:txBody>
      </p:sp>
      <p:sp>
        <p:nvSpPr>
          <p:cNvPr id="27656" name="TextBox 8"/>
          <p:cNvSpPr txBox="1">
            <a:spLocks noChangeArrowheads="1"/>
          </p:cNvSpPr>
          <p:nvPr/>
        </p:nvSpPr>
        <p:spPr bwMode="auto">
          <a:xfrm>
            <a:off x="2019300" y="4419600"/>
            <a:ext cx="2133600" cy="1200150"/>
          </a:xfrm>
          <a:prstGeom prst="rect">
            <a:avLst/>
          </a:prstGeom>
          <a:solidFill>
            <a:srgbClr val="00B0F0"/>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CUDA</a:t>
            </a:r>
          </a:p>
          <a:p>
            <a:pPr algn="ctr"/>
            <a:endParaRPr lang="en-US" sz="2400"/>
          </a:p>
          <a:p>
            <a:pPr algn="ctr"/>
            <a:endParaRPr lang="en-US" sz="2400"/>
          </a:p>
        </p:txBody>
      </p:sp>
      <p:sp>
        <p:nvSpPr>
          <p:cNvPr id="27657" name="TextBox 9"/>
          <p:cNvSpPr txBox="1">
            <a:spLocks noChangeArrowheads="1"/>
          </p:cNvSpPr>
          <p:nvPr/>
        </p:nvSpPr>
        <p:spPr bwMode="auto">
          <a:xfrm>
            <a:off x="2019300" y="5557838"/>
            <a:ext cx="5105400" cy="461962"/>
          </a:xfrm>
          <a:prstGeom prst="rect">
            <a:avLst/>
          </a:prstGeom>
          <a:solidFill>
            <a:srgbClr val="92D050"/>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GPU Architecture</a:t>
            </a:r>
          </a:p>
        </p:txBody>
      </p:sp>
      <p:sp>
        <p:nvSpPr>
          <p:cNvPr id="27658" name="Text Box 6"/>
          <p:cNvSpPr txBox="1">
            <a:spLocks noChangeArrowheads="1"/>
          </p:cNvSpPr>
          <p:nvPr/>
        </p:nvSpPr>
        <p:spPr bwMode="auto">
          <a:xfrm>
            <a:off x="0" y="6229350"/>
            <a:ext cx="91440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i="1"/>
              <a:t>To scale!</a:t>
            </a:r>
          </a:p>
        </p:txBody>
      </p:sp>
      <p:sp>
        <p:nvSpPr>
          <p:cNvPr id="27659" name="TextBox 11"/>
          <p:cNvSpPr txBox="1">
            <a:spLocks noChangeArrowheads="1"/>
          </p:cNvSpPr>
          <p:nvPr/>
        </p:nvSpPr>
        <p:spPr bwMode="auto">
          <a:xfrm>
            <a:off x="1768475" y="2233613"/>
            <a:ext cx="5699125" cy="3786187"/>
          </a:xfrm>
          <a:prstGeom prst="rect">
            <a:avLst/>
          </a:prstGeom>
          <a:solidFill>
            <a:srgbClr val="FFFF00">
              <a:alpha val="30196"/>
            </a:srgbClr>
          </a:solidFill>
          <a:ln w="9525">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t>Performance!</a:t>
            </a:r>
          </a:p>
          <a:p>
            <a:pPr algn="ctr"/>
            <a:endParaRPr lang="en-US" sz="2400"/>
          </a:p>
          <a:p>
            <a:pPr algn="ctr"/>
            <a:endParaRPr lang="en-US" sz="2400"/>
          </a:p>
          <a:p>
            <a:pPr algn="ctr"/>
            <a:endParaRPr lang="en-US" sz="2400"/>
          </a:p>
          <a:p>
            <a:pPr algn="ctr"/>
            <a:endParaRPr lang="en-US" sz="2400"/>
          </a:p>
          <a:p>
            <a:pPr algn="ctr"/>
            <a:endParaRPr lang="en-US" sz="2400"/>
          </a:p>
          <a:p>
            <a:pPr algn="ctr"/>
            <a:endParaRPr lang="en-US" sz="2400"/>
          </a:p>
          <a:p>
            <a:pPr algn="ctr"/>
            <a:endParaRPr lang="en-US" sz="2400"/>
          </a:p>
          <a:p>
            <a:pPr algn="ctr"/>
            <a:r>
              <a:rPr lang="en-US" sz="2400"/>
              <a:t/>
            </a:r>
            <a:br>
              <a:rPr lang="en-US" sz="2400"/>
            </a:br>
            <a:endParaRPr lang="en-US" sz="2400"/>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s.assoc-amazon.com/widgets/q?_encoding=UTF8&amp;Format=_SL160_&amp;ASIN=1439893764&amp;MarketPlace=US&amp;ID=AsinImage&amp;WS=1&amp;tag=virtua06a-20&amp;ServiceVersion=200708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8544" y="2915364"/>
            <a:ext cx="804862" cy="998279"/>
          </a:xfrm>
          <a:prstGeom prst="rect">
            <a:avLst/>
          </a:prstGeom>
          <a:noFill/>
          <a:extLst>
            <a:ext uri="{909E8E84-426E-40dd-AFC4-6F175D3DCCD1}">
              <a14:hiddenFill xmlns:a14="http://schemas.microsoft.com/office/drawing/2010/main">
                <a:solidFill>
                  <a:srgbClr val="FFFFFF"/>
                </a:solidFill>
              </a14:hiddenFill>
            </a:ext>
          </a:extLst>
        </p:spPr>
      </p:pic>
      <p:sp>
        <p:nvSpPr>
          <p:cNvPr id="5122" name="Rectangle 2"/>
          <p:cNvSpPr>
            <a:spLocks noGrp="1" noChangeArrowheads="1"/>
          </p:cNvSpPr>
          <p:nvPr>
            <p:ph type="title"/>
          </p:nvPr>
        </p:nvSpPr>
        <p:spPr/>
        <p:txBody>
          <a:bodyPr/>
          <a:lstStyle/>
          <a:p>
            <a:pPr eaLnBrk="1" hangingPunct="1"/>
            <a:r>
              <a:rPr lang="en-US" dirty="0" smtClean="0"/>
              <a:t>About Me</a:t>
            </a:r>
          </a:p>
        </p:txBody>
      </p:sp>
      <p:sp>
        <p:nvSpPr>
          <p:cNvPr id="2" name="Content Placeholder 1"/>
          <p:cNvSpPr>
            <a:spLocks noGrp="1"/>
          </p:cNvSpPr>
          <p:nvPr>
            <p:ph idx="1"/>
          </p:nvPr>
        </p:nvSpPr>
        <p:spPr>
          <a:xfrm>
            <a:off x="457200" y="1981200"/>
            <a:ext cx="8229600" cy="609600"/>
          </a:xfrm>
        </p:spPr>
        <p:txBody>
          <a:bodyPr/>
          <a:lstStyle/>
          <a:p>
            <a:pPr eaLnBrk="1" hangingPunct="1">
              <a:defRPr/>
            </a:pPr>
            <a:r>
              <a:rPr lang="en-US" dirty="0" smtClean="0"/>
              <a:t>Patrick Cozzi</a:t>
            </a:r>
          </a:p>
          <a:p>
            <a:pPr marL="0" indent="0" eaLnBrk="1" hangingPunct="1">
              <a:buFont typeface="Wingdings" pitchFamily="2" charset="2"/>
              <a:buNone/>
              <a:defRPr/>
            </a:pPr>
            <a:endParaRPr lang="en-US" dirty="0" smtClean="0"/>
          </a:p>
        </p:txBody>
      </p:sp>
      <p:sp>
        <p:nvSpPr>
          <p:cNvPr id="5124" name="Text Box 6"/>
          <p:cNvSpPr txBox="1">
            <a:spLocks noChangeArrowheads="1"/>
          </p:cNvSpPr>
          <p:nvPr/>
        </p:nvSpPr>
        <p:spPr bwMode="auto">
          <a:xfrm>
            <a:off x="0" y="6553200"/>
            <a:ext cx="9144000"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r>
              <a:rPr lang="en-US" sz="1200" dirty="0" smtClean="0"/>
              <a:t>See </a:t>
            </a:r>
            <a:r>
              <a:rPr lang="en-US" sz="1200" dirty="0">
                <a:hlinkClick r:id="rId4"/>
              </a:rPr>
              <a:t>http://www.seas.upenn.edu/~pcozzi/</a:t>
            </a:r>
            <a:endParaRPr lang="en-US" sz="1200" dirty="0"/>
          </a:p>
        </p:txBody>
      </p:sp>
      <p:pic>
        <p:nvPicPr>
          <p:cNvPr id="5125" name="Picture 2" descr="http://img.hotbooksale.com/books/9781568817118/1/3D-Engine-Design-for-Virtual-Globes.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86240" y="2915364"/>
            <a:ext cx="854075" cy="104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2982833"/>
            <a:ext cx="109855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8" name="Picture 6" descr="http://www.wikicollegiate.org/images/1/1c/Penn_Crest.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13301" y="5410200"/>
            <a:ext cx="801687"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9"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09901" y="5553075"/>
            <a:ext cx="884237" cy="620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0"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57400" y="4333875"/>
            <a:ext cx="1012825" cy="6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1"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97350" y="4267200"/>
            <a:ext cx="679450" cy="8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2"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14988" y="4365625"/>
            <a:ext cx="1547812" cy="608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descr="Cesium"/>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66379" y="2926347"/>
            <a:ext cx="1075337" cy="106019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Khronos"/>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99945" y="2988260"/>
            <a:ext cx="1528066" cy="9982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Topics</a:t>
            </a:r>
            <a:endParaRPr lang="en-US" dirty="0"/>
          </a:p>
        </p:txBody>
      </p:sp>
      <p:sp>
        <p:nvSpPr>
          <p:cNvPr id="3" name="Content Placeholder 2"/>
          <p:cNvSpPr>
            <a:spLocks noGrp="1"/>
          </p:cNvSpPr>
          <p:nvPr>
            <p:ph idx="1"/>
          </p:nvPr>
        </p:nvSpPr>
        <p:spPr/>
        <p:txBody>
          <a:bodyPr/>
          <a:lstStyle/>
          <a:p>
            <a:r>
              <a:rPr lang="en-US" dirty="0" smtClean="0"/>
              <a:t>Topics are as time permits</a:t>
            </a:r>
          </a:p>
          <a:p>
            <a:r>
              <a:rPr lang="en-US" dirty="0" smtClean="0"/>
              <a:t>We constantly adjust the schedule during the semester</a:t>
            </a:r>
            <a:endParaRPr lang="en-US" dirty="0"/>
          </a:p>
        </p:txBody>
      </p:sp>
    </p:spTree>
    <p:extLst>
      <p:ext uri="{BB962C8B-B14F-4D97-AF65-F5344CB8AC3E}">
        <p14:creationId xmlns:p14="http://schemas.microsoft.com/office/powerpoint/2010/main" val="2140204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Guest Lectures</a:t>
            </a:r>
            <a:endParaRPr lang="en-US" dirty="0"/>
          </a:p>
        </p:txBody>
      </p:sp>
      <p:sp>
        <p:nvSpPr>
          <p:cNvPr id="3" name="Content Placeholder 2"/>
          <p:cNvSpPr>
            <a:spLocks noGrp="1"/>
          </p:cNvSpPr>
          <p:nvPr>
            <p:ph idx="1"/>
          </p:nvPr>
        </p:nvSpPr>
        <p:spPr/>
        <p:txBody>
          <a:bodyPr/>
          <a:lstStyle/>
          <a:p>
            <a:r>
              <a:rPr lang="en-US" dirty="0"/>
              <a:t>Shehzan Mohammed</a:t>
            </a:r>
          </a:p>
          <a:p>
            <a:r>
              <a:rPr lang="en-US" dirty="0"/>
              <a:t>Tim Kaldewey</a:t>
            </a:r>
          </a:p>
          <a:p>
            <a:r>
              <a:rPr lang="en-US" dirty="0"/>
              <a:t>Eric Haines</a:t>
            </a:r>
          </a:p>
          <a:p>
            <a:r>
              <a:rPr lang="en-US" dirty="0"/>
              <a:t>Eric Lengyel</a:t>
            </a:r>
          </a:p>
          <a:p>
            <a:r>
              <a:rPr lang="en-US" dirty="0"/>
              <a:t>Kevin </a:t>
            </a:r>
            <a:r>
              <a:rPr lang="en-US" dirty="0" smtClean="0"/>
              <a:t>Ring</a:t>
            </a:r>
          </a:p>
          <a:p>
            <a:r>
              <a:rPr lang="en-US" dirty="0" smtClean="0"/>
              <a:t>…</a:t>
            </a:r>
            <a:endParaRPr lang="en-US" dirty="0"/>
          </a:p>
        </p:txBody>
      </p:sp>
      <p:sp>
        <p:nvSpPr>
          <p:cNvPr id="4" name="Rectangle 3"/>
          <p:cNvSpPr/>
          <p:nvPr/>
        </p:nvSpPr>
        <p:spPr>
          <a:xfrm>
            <a:off x="723900" y="5791200"/>
            <a:ext cx="7696200" cy="523220"/>
          </a:xfrm>
          <a:prstGeom prst="rect">
            <a:avLst/>
          </a:prstGeom>
        </p:spPr>
        <p:txBody>
          <a:bodyPr wrap="square">
            <a:spAutoFit/>
          </a:bodyPr>
          <a:lstStyle/>
          <a:p>
            <a:pPr algn="ctr"/>
            <a:r>
              <a:rPr lang="en-US" sz="2800" dirty="0">
                <a:hlinkClick r:id="rId2"/>
              </a:rPr>
              <a:t>http://cis565-fall-2013.github.io/schedule.html</a:t>
            </a:r>
            <a:endParaRPr lang="en-US" sz="2800" dirty="0"/>
          </a:p>
        </p:txBody>
      </p:sp>
    </p:spTree>
    <p:extLst>
      <p:ext uri="{BB962C8B-B14F-4D97-AF65-F5344CB8AC3E}">
        <p14:creationId xmlns:p14="http://schemas.microsoft.com/office/powerpoint/2010/main" val="40766352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Hackathons</a:t>
            </a:r>
            <a:endParaRPr lang="en-US" dirty="0"/>
          </a:p>
        </p:txBody>
      </p:sp>
      <p:sp>
        <p:nvSpPr>
          <p:cNvPr id="3" name="Content Placeholder 2"/>
          <p:cNvSpPr>
            <a:spLocks noGrp="1"/>
          </p:cNvSpPr>
          <p:nvPr>
            <p:ph idx="1"/>
          </p:nvPr>
        </p:nvSpPr>
        <p:spPr/>
        <p:txBody>
          <a:bodyPr/>
          <a:lstStyle/>
          <a:p>
            <a:r>
              <a:rPr lang="en-US" dirty="0" smtClean="0"/>
              <a:t>Cancel class, and code for prizes instead</a:t>
            </a:r>
            <a:endParaRPr lang="en-US" dirty="0"/>
          </a:p>
        </p:txBody>
      </p:sp>
      <p:pic>
        <p:nvPicPr>
          <p:cNvPr id="8194" name="Picture 2" descr="http://3.bp.blogspot.com/-p1aH3sPVwVY/ULoT-9czdlI/AAAAAAAABgU/aSOOd-NnXmw/s400/IMAG02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3048000"/>
            <a:ext cx="3810000" cy="2276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2877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pPr eaLnBrk="1" hangingPunct="1"/>
            <a:r>
              <a:rPr lang="en-US" smtClean="0"/>
              <a:t>Grading</a:t>
            </a:r>
          </a:p>
        </p:txBody>
      </p:sp>
      <p:sp>
        <p:nvSpPr>
          <p:cNvPr id="29699" name="Content Placeholder 2"/>
          <p:cNvSpPr>
            <a:spLocks noGrp="1"/>
          </p:cNvSpPr>
          <p:nvPr>
            <p:ph idx="1"/>
          </p:nvPr>
        </p:nvSpPr>
        <p:spPr/>
        <p:txBody>
          <a:bodyPr/>
          <a:lstStyle/>
          <a:p>
            <a:pPr eaLnBrk="1" hangingPunct="1"/>
            <a:r>
              <a:rPr lang="en-US" dirty="0" smtClean="0"/>
              <a:t>Projects 		60%</a:t>
            </a:r>
          </a:p>
          <a:p>
            <a:pPr eaLnBrk="1" hangingPunct="1"/>
            <a:r>
              <a:rPr lang="en-US" dirty="0" smtClean="0"/>
              <a:t>Final Project 		40%</a:t>
            </a:r>
          </a:p>
          <a:p>
            <a:pPr eaLnBrk="1" hangingPunct="1"/>
            <a:r>
              <a:rPr lang="en-US" dirty="0" smtClean="0"/>
              <a:t>Final			  0%</a:t>
            </a:r>
          </a:p>
          <a:p>
            <a:pPr eaLnBrk="1" hangingPunct="1"/>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a:t>
            </a:r>
            <a:endParaRPr lang="en-US" dirty="0"/>
          </a:p>
        </p:txBody>
      </p:sp>
      <p:sp>
        <p:nvSpPr>
          <p:cNvPr id="3" name="Content Placeholder 2"/>
          <p:cNvSpPr>
            <a:spLocks noGrp="1"/>
          </p:cNvSpPr>
          <p:nvPr>
            <p:ph idx="1"/>
          </p:nvPr>
        </p:nvSpPr>
        <p:spPr>
          <a:xfrm>
            <a:off x="457200" y="1981200"/>
            <a:ext cx="8534400" cy="3886200"/>
          </a:xfrm>
        </p:spPr>
        <p:txBody>
          <a:bodyPr/>
          <a:lstStyle/>
          <a:p>
            <a:r>
              <a:rPr lang="en-US" dirty="0" smtClean="0"/>
              <a:t>Intense.</a:t>
            </a:r>
          </a:p>
          <a:p>
            <a:r>
              <a:rPr lang="en-US" dirty="0" smtClean="0"/>
              <a:t>Significantly more work than other courses.</a:t>
            </a:r>
            <a:endParaRPr lang="en-US"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3997" y="3657600"/>
            <a:ext cx="5656006"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92858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a:t>
            </a:r>
            <a:endParaRPr lang="en-US" dirty="0"/>
          </a:p>
        </p:txBody>
      </p:sp>
      <p:sp>
        <p:nvSpPr>
          <p:cNvPr id="3" name="Content Placeholder 2"/>
          <p:cNvSpPr>
            <a:spLocks noGrp="1"/>
          </p:cNvSpPr>
          <p:nvPr>
            <p:ph idx="1"/>
          </p:nvPr>
        </p:nvSpPr>
        <p:spPr>
          <a:xfrm>
            <a:off x="457200" y="1981200"/>
            <a:ext cx="8534400" cy="3886200"/>
          </a:xfrm>
        </p:spPr>
        <p:txBody>
          <a:bodyPr/>
          <a:lstStyle/>
          <a:p>
            <a:r>
              <a:rPr lang="en-US" dirty="0" smtClean="0"/>
              <a:t>Each project has</a:t>
            </a:r>
          </a:p>
          <a:p>
            <a:pPr lvl="1"/>
            <a:r>
              <a:rPr lang="en-US" dirty="0" smtClean="0"/>
              <a:t>Coding</a:t>
            </a:r>
          </a:p>
          <a:p>
            <a:pPr lvl="2"/>
            <a:r>
              <a:rPr lang="en-US" dirty="0" smtClean="0"/>
              <a:t>Pick </a:t>
            </a:r>
            <a:r>
              <a:rPr lang="en-US" i="1" dirty="0">
                <a:solidFill>
                  <a:srgbClr val="FFC000"/>
                </a:solidFill>
              </a:rPr>
              <a:t>x</a:t>
            </a:r>
            <a:r>
              <a:rPr lang="en-US" dirty="0"/>
              <a:t> of </a:t>
            </a:r>
            <a:r>
              <a:rPr lang="en-US" i="1" dirty="0" smtClean="0">
                <a:solidFill>
                  <a:srgbClr val="FFC000"/>
                </a:solidFill>
              </a:rPr>
              <a:t>n</a:t>
            </a:r>
            <a:r>
              <a:rPr lang="en-US" dirty="0" smtClean="0"/>
              <a:t>, </a:t>
            </a:r>
            <a:r>
              <a:rPr lang="en-US" dirty="0"/>
              <a:t>e.g., 3 of 5, plus open-ended </a:t>
            </a:r>
            <a:r>
              <a:rPr lang="en-US" dirty="0" smtClean="0"/>
              <a:t>parts</a:t>
            </a:r>
          </a:p>
          <a:p>
            <a:pPr lvl="1"/>
            <a:r>
              <a:rPr lang="en-US" dirty="0" smtClean="0"/>
              <a:t>Written performance analysis</a:t>
            </a:r>
          </a:p>
          <a:p>
            <a:pPr lvl="1"/>
            <a:r>
              <a:rPr lang="en-US" dirty="0" smtClean="0"/>
              <a:t>Write-up </a:t>
            </a:r>
            <a:r>
              <a:rPr lang="en-US" dirty="0"/>
              <a:t>with </a:t>
            </a:r>
            <a:r>
              <a:rPr lang="en-US" dirty="0" smtClean="0"/>
              <a:t>screenshots and a </a:t>
            </a:r>
            <a:r>
              <a:rPr lang="en-US" dirty="0"/>
              <a:t>video/demo</a:t>
            </a:r>
            <a:endParaRPr lang="en-US" dirty="0" smtClean="0"/>
          </a:p>
          <a:p>
            <a:pPr lvl="1"/>
            <a:r>
              <a:rPr lang="en-US" dirty="0" smtClean="0"/>
              <a:t>Random in-class demos.  Show, don’t tell.</a:t>
            </a:r>
            <a:endParaRPr lang="en-US" dirty="0"/>
          </a:p>
        </p:txBody>
      </p:sp>
    </p:spTree>
    <p:extLst>
      <p:ext uri="{BB962C8B-B14F-4D97-AF65-F5344CB8AC3E}">
        <p14:creationId xmlns:p14="http://schemas.microsoft.com/office/powerpoint/2010/main" val="20494633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a:t>
            </a:r>
            <a:endParaRPr lang="en-US" dirty="0"/>
          </a:p>
        </p:txBody>
      </p:sp>
      <p:sp>
        <p:nvSpPr>
          <p:cNvPr id="3" name="Content Placeholder 2"/>
          <p:cNvSpPr>
            <a:spLocks noGrp="1"/>
          </p:cNvSpPr>
          <p:nvPr>
            <p:ph idx="1"/>
          </p:nvPr>
        </p:nvSpPr>
        <p:spPr>
          <a:xfrm>
            <a:off x="457200" y="1981200"/>
            <a:ext cx="8534400" cy="3886200"/>
          </a:xfrm>
        </p:spPr>
        <p:txBody>
          <a:bodyPr/>
          <a:lstStyle/>
          <a:p>
            <a:r>
              <a:rPr lang="en-US" dirty="0" smtClean="0"/>
              <a:t>Due anytime on the due date</a:t>
            </a:r>
          </a:p>
          <a:p>
            <a:r>
              <a:rPr lang="en-US" dirty="0" smtClean="0"/>
              <a:t>Submitted using GitHub</a:t>
            </a:r>
          </a:p>
          <a:p>
            <a:r>
              <a:rPr lang="en-US" dirty="0" smtClean="0"/>
              <a:t>Late Policy</a:t>
            </a:r>
          </a:p>
          <a:p>
            <a:pPr lvl="1"/>
            <a:r>
              <a:rPr lang="en-US" dirty="0" smtClean="0"/>
              <a:t>1 second to 1 week late:  50% deduction</a:t>
            </a:r>
            <a:endParaRPr lang="en-US" dirty="0"/>
          </a:p>
        </p:txBody>
      </p:sp>
    </p:spTree>
    <p:extLst>
      <p:ext uri="{BB962C8B-B14F-4D97-AF65-F5344CB8AC3E}">
        <p14:creationId xmlns:p14="http://schemas.microsoft.com/office/powerpoint/2010/main" val="15602206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a:t>
            </a:r>
            <a:endParaRPr lang="en-US" dirty="0"/>
          </a:p>
        </p:txBody>
      </p:sp>
      <p:sp>
        <p:nvSpPr>
          <p:cNvPr id="3" name="Content Placeholder 2"/>
          <p:cNvSpPr>
            <a:spLocks noGrp="1"/>
          </p:cNvSpPr>
          <p:nvPr>
            <p:ph idx="1"/>
          </p:nvPr>
        </p:nvSpPr>
        <p:spPr/>
        <p:txBody>
          <a:bodyPr/>
          <a:lstStyle/>
          <a:p>
            <a:r>
              <a:rPr lang="en-US" dirty="0" smtClean="0"/>
              <a:t>Grade yourself.  Seriously</a:t>
            </a:r>
          </a:p>
          <a:p>
            <a:r>
              <a:rPr lang="en-US" dirty="0" smtClean="0"/>
              <a:t>We reserve 30% of the grade as a sanity check</a:t>
            </a:r>
            <a:endParaRPr lang="en-US" dirty="0"/>
          </a:p>
        </p:txBody>
      </p:sp>
    </p:spTree>
    <p:extLst>
      <p:ext uri="{BB962C8B-B14F-4D97-AF65-F5344CB8AC3E}">
        <p14:creationId xmlns:p14="http://schemas.microsoft.com/office/powerpoint/2010/main" val="29850015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a:t>
            </a:r>
            <a:endParaRPr lang="en-US" dirty="0"/>
          </a:p>
        </p:txBody>
      </p:sp>
      <p:sp>
        <p:nvSpPr>
          <p:cNvPr id="3" name="Content Placeholder 2"/>
          <p:cNvSpPr>
            <a:spLocks noGrp="1"/>
          </p:cNvSpPr>
          <p:nvPr>
            <p:ph idx="1"/>
          </p:nvPr>
        </p:nvSpPr>
        <p:spPr/>
        <p:txBody>
          <a:bodyPr/>
          <a:lstStyle/>
          <a:p>
            <a:r>
              <a:rPr lang="en-US" dirty="0" smtClean="0"/>
              <a:t>Can be done as open source</a:t>
            </a:r>
          </a:p>
          <a:p>
            <a:pPr lvl="1"/>
            <a:r>
              <a:rPr lang="en-US" dirty="0" smtClean="0"/>
              <a:t>Build your code portfolio</a:t>
            </a:r>
          </a:p>
          <a:p>
            <a:r>
              <a:rPr lang="en-US" dirty="0" smtClean="0"/>
              <a:t>Want to use private repos?  Get a free </a:t>
            </a:r>
            <a:r>
              <a:rPr lang="en-US" dirty="0" err="1" smtClean="0"/>
              <a:t>edu</a:t>
            </a:r>
            <a:r>
              <a:rPr lang="en-US" dirty="0" smtClean="0"/>
              <a:t> account</a:t>
            </a:r>
          </a:p>
          <a:p>
            <a:pPr lvl="1"/>
            <a:r>
              <a:rPr lang="en-US" dirty="0">
                <a:hlinkClick r:id="rId2"/>
              </a:rPr>
              <a:t>https://</a:t>
            </a:r>
            <a:r>
              <a:rPr lang="en-US" dirty="0" smtClean="0">
                <a:hlinkClick r:id="rId2"/>
              </a:rPr>
              <a:t>github.com/edu</a:t>
            </a:r>
            <a:endParaRPr lang="en-US" dirty="0"/>
          </a:p>
          <a:p>
            <a:endParaRPr lang="en-US" dirty="0" smtClean="0"/>
          </a:p>
          <a:p>
            <a:pPr lvl="1"/>
            <a:endParaRPr lang="en-US" dirty="0"/>
          </a:p>
        </p:txBody>
      </p:sp>
    </p:spTree>
    <p:extLst>
      <p:ext uri="{BB962C8B-B14F-4D97-AF65-F5344CB8AC3E}">
        <p14:creationId xmlns:p14="http://schemas.microsoft.com/office/powerpoint/2010/main" val="42854935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Interviews…</a:t>
            </a:r>
            <a:endParaRPr lang="en-US" dirty="0"/>
          </a:p>
        </p:txBody>
      </p:sp>
      <p:sp>
        <p:nvSpPr>
          <p:cNvPr id="3" name="Content Placeholder 2"/>
          <p:cNvSpPr>
            <a:spLocks noGrp="1"/>
          </p:cNvSpPr>
          <p:nvPr>
            <p:ph idx="1"/>
          </p:nvPr>
        </p:nvSpPr>
        <p:spPr/>
        <p:txBody>
          <a:bodyPr/>
          <a:lstStyle/>
          <a:p>
            <a:pPr marL="457200" lvl="1" indent="0">
              <a:buNone/>
            </a:pPr>
            <a:r>
              <a:rPr lang="en-US" sz="6600" dirty="0" smtClean="0"/>
              <a:t>“Send me your code and then we’ll talk”</a:t>
            </a:r>
          </a:p>
          <a:p>
            <a:pPr marL="457200" lvl="1" indent="0">
              <a:buNone/>
            </a:pPr>
            <a:r>
              <a:rPr lang="en-US" dirty="0" smtClean="0"/>
              <a:t>- Christophe </a:t>
            </a:r>
            <a:r>
              <a:rPr lang="en-US" dirty="0" err="1" smtClean="0"/>
              <a:t>Riccio</a:t>
            </a:r>
            <a:endParaRPr lang="en-US" dirty="0" smtClean="0"/>
          </a:p>
          <a:p>
            <a:pPr lvl="1"/>
            <a:endParaRPr lang="en-US" dirty="0"/>
          </a:p>
        </p:txBody>
      </p:sp>
      <p:pic>
        <p:nvPicPr>
          <p:cNvPr id="7170" name="Picture 2" descr="G-Truc Cre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5029200"/>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8220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dirty="0"/>
              <a:t>About Me</a:t>
            </a:r>
            <a:endParaRPr lang="en-US" dirty="0" smtClean="0"/>
          </a:p>
        </p:txBody>
      </p:sp>
      <p:sp>
        <p:nvSpPr>
          <p:cNvPr id="2" name="Content Placeholder 1"/>
          <p:cNvSpPr>
            <a:spLocks noGrp="1"/>
          </p:cNvSpPr>
          <p:nvPr>
            <p:ph idx="1"/>
          </p:nvPr>
        </p:nvSpPr>
        <p:spPr>
          <a:xfrm>
            <a:off x="457200" y="1981200"/>
            <a:ext cx="8229600" cy="609600"/>
          </a:xfrm>
        </p:spPr>
        <p:txBody>
          <a:bodyPr/>
          <a:lstStyle/>
          <a:p>
            <a:pPr eaLnBrk="1" hangingPunct="1">
              <a:defRPr/>
            </a:pPr>
            <a:r>
              <a:rPr lang="en-US" dirty="0"/>
              <a:t>Email</a:t>
            </a:r>
          </a:p>
          <a:p>
            <a:pPr lvl="1" eaLnBrk="1" hangingPunct="1">
              <a:defRPr/>
            </a:pPr>
            <a:r>
              <a:rPr lang="en-US" dirty="0">
                <a:hlinkClick r:id="rId3"/>
              </a:rPr>
              <a:t>pjcozzi+cis565@gmail.com</a:t>
            </a:r>
            <a:endParaRPr lang="en-US" dirty="0"/>
          </a:p>
          <a:p>
            <a:pPr eaLnBrk="1" hangingPunct="1">
              <a:defRPr/>
            </a:pPr>
            <a:r>
              <a:rPr lang="en-US" dirty="0" smtClean="0"/>
              <a:t>Twitter</a:t>
            </a:r>
          </a:p>
          <a:p>
            <a:pPr lvl="1" eaLnBrk="1" hangingPunct="1">
              <a:defRPr/>
            </a:pPr>
            <a:r>
              <a:rPr lang="en-US" dirty="0" smtClean="0">
                <a:hlinkClick r:id="rId4"/>
              </a:rPr>
              <a:t>@pjcozzi</a:t>
            </a:r>
            <a:endParaRPr lang="en-US" dirty="0" smtClean="0"/>
          </a:p>
          <a:p>
            <a:pPr eaLnBrk="1" hangingPunct="1">
              <a:defRPr/>
            </a:pPr>
            <a:r>
              <a:rPr lang="en-US" dirty="0" smtClean="0"/>
              <a:t>Office </a:t>
            </a:r>
            <a:r>
              <a:rPr lang="en-US" dirty="0" smtClean="0"/>
              <a:t>Hours</a:t>
            </a:r>
          </a:p>
          <a:p>
            <a:pPr lvl="1" eaLnBrk="1" hangingPunct="1">
              <a:defRPr/>
            </a:pPr>
            <a:r>
              <a:rPr lang="en-US" dirty="0" smtClean="0"/>
              <a:t>After class</a:t>
            </a:r>
          </a:p>
          <a:p>
            <a:pPr lvl="1" eaLnBrk="1" hangingPunct="1">
              <a:defRPr/>
            </a:pPr>
            <a:r>
              <a:rPr lang="en-US" dirty="0" smtClean="0"/>
              <a:t>I’m here as long as you’re here</a:t>
            </a:r>
          </a:p>
          <a:p>
            <a:pPr marL="0" indent="0" eaLnBrk="1" hangingPunct="1">
              <a:buFont typeface="Wingdings" pitchFamily="2" charset="2"/>
              <a:buNone/>
              <a:defRPr/>
            </a:pPr>
            <a:endParaRPr lang="en-US" dirty="0" smtClean="0"/>
          </a:p>
        </p:txBody>
      </p:sp>
    </p:spTree>
    <p:extLst>
      <p:ext uri="{BB962C8B-B14F-4D97-AF65-F5344CB8AC3E}">
        <p14:creationId xmlns:p14="http://schemas.microsoft.com/office/powerpoint/2010/main" val="304881608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pPr eaLnBrk="1" hangingPunct="1"/>
            <a:r>
              <a:rPr lang="en-US" dirty="0" smtClean="0"/>
              <a:t>Intensity</a:t>
            </a:r>
          </a:p>
        </p:txBody>
      </p:sp>
      <p:grpSp>
        <p:nvGrpSpPr>
          <p:cNvPr id="32771" name="Group 21"/>
          <p:cNvGrpSpPr>
            <a:grpSpLocks/>
          </p:cNvGrpSpPr>
          <p:nvPr/>
        </p:nvGrpSpPr>
        <p:grpSpPr bwMode="auto">
          <a:xfrm>
            <a:off x="149225" y="1905000"/>
            <a:ext cx="4346575" cy="3948113"/>
            <a:chOff x="149165" y="2452971"/>
            <a:chExt cx="4346635" cy="3947829"/>
          </a:xfrm>
        </p:grpSpPr>
        <p:grpSp>
          <p:nvGrpSpPr>
            <p:cNvPr id="32788" name="Group 8"/>
            <p:cNvGrpSpPr>
              <a:grpSpLocks/>
            </p:cNvGrpSpPr>
            <p:nvPr/>
          </p:nvGrpSpPr>
          <p:grpSpPr bwMode="auto">
            <a:xfrm>
              <a:off x="453965" y="2939534"/>
              <a:ext cx="3276600" cy="3276600"/>
              <a:chOff x="914400" y="2209800"/>
              <a:chExt cx="3276600" cy="3276600"/>
            </a:xfrm>
          </p:grpSpPr>
          <p:cxnSp>
            <p:nvCxnSpPr>
              <p:cNvPr id="32791" name="Straight Arrow Connector 6"/>
              <p:cNvCxnSpPr>
                <a:cxnSpLocks noChangeShapeType="1"/>
              </p:cNvCxnSpPr>
              <p:nvPr/>
            </p:nvCxnSpPr>
            <p:spPr bwMode="auto">
              <a:xfrm>
                <a:off x="914400" y="5486400"/>
                <a:ext cx="32766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92" name="Straight Arrow Connector 7"/>
              <p:cNvCxnSpPr>
                <a:cxnSpLocks noChangeShapeType="1"/>
              </p:cNvCxnSpPr>
              <p:nvPr/>
            </p:nvCxnSpPr>
            <p:spPr bwMode="auto">
              <a:xfrm rot="-5400000">
                <a:off x="-703385" y="3848100"/>
                <a:ext cx="32766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2789" name="TextBox 9"/>
            <p:cNvSpPr txBox="1">
              <a:spLocks noChangeArrowheads="1"/>
            </p:cNvSpPr>
            <p:nvPr/>
          </p:nvSpPr>
          <p:spPr bwMode="auto">
            <a:xfrm>
              <a:off x="3806765" y="6031468"/>
              <a:ext cx="6890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Time</a:t>
              </a:r>
            </a:p>
          </p:txBody>
        </p:sp>
        <p:sp>
          <p:nvSpPr>
            <p:cNvPr id="32790" name="TextBox 10"/>
            <p:cNvSpPr txBox="1">
              <a:spLocks noChangeArrowheads="1"/>
            </p:cNvSpPr>
            <p:nvPr/>
          </p:nvSpPr>
          <p:spPr bwMode="auto">
            <a:xfrm flipH="1">
              <a:off x="149165" y="2452971"/>
              <a:ext cx="762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Effort</a:t>
              </a:r>
            </a:p>
          </p:txBody>
        </p:sp>
      </p:grpSp>
      <p:grpSp>
        <p:nvGrpSpPr>
          <p:cNvPr id="32772" name="Group 22"/>
          <p:cNvGrpSpPr>
            <a:grpSpLocks/>
          </p:cNvGrpSpPr>
          <p:nvPr/>
        </p:nvGrpSpPr>
        <p:grpSpPr bwMode="auto">
          <a:xfrm>
            <a:off x="4733925" y="1905000"/>
            <a:ext cx="4346575" cy="3948113"/>
            <a:chOff x="4733497" y="2426677"/>
            <a:chExt cx="4346635" cy="3947829"/>
          </a:xfrm>
        </p:grpSpPr>
        <p:grpSp>
          <p:nvGrpSpPr>
            <p:cNvPr id="32783" name="Group 16"/>
            <p:cNvGrpSpPr>
              <a:grpSpLocks/>
            </p:cNvGrpSpPr>
            <p:nvPr/>
          </p:nvGrpSpPr>
          <p:grpSpPr bwMode="auto">
            <a:xfrm>
              <a:off x="5038297" y="2913240"/>
              <a:ext cx="3276600" cy="3276600"/>
              <a:chOff x="914400" y="2209800"/>
              <a:chExt cx="3276600" cy="3276600"/>
            </a:xfrm>
          </p:grpSpPr>
          <p:cxnSp>
            <p:nvCxnSpPr>
              <p:cNvPr id="32786" name="Straight Arrow Connector 17"/>
              <p:cNvCxnSpPr>
                <a:cxnSpLocks noChangeShapeType="1"/>
              </p:cNvCxnSpPr>
              <p:nvPr/>
            </p:nvCxnSpPr>
            <p:spPr bwMode="auto">
              <a:xfrm>
                <a:off x="914400" y="5486400"/>
                <a:ext cx="32766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87" name="Straight Arrow Connector 18"/>
              <p:cNvCxnSpPr>
                <a:cxnSpLocks noChangeShapeType="1"/>
              </p:cNvCxnSpPr>
              <p:nvPr/>
            </p:nvCxnSpPr>
            <p:spPr bwMode="auto">
              <a:xfrm rot="-5400000">
                <a:off x="-703385" y="3848100"/>
                <a:ext cx="32766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2784" name="TextBox 19"/>
            <p:cNvSpPr txBox="1">
              <a:spLocks noChangeArrowheads="1"/>
            </p:cNvSpPr>
            <p:nvPr/>
          </p:nvSpPr>
          <p:spPr bwMode="auto">
            <a:xfrm>
              <a:off x="8391097" y="6005174"/>
              <a:ext cx="6890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Time</a:t>
              </a:r>
            </a:p>
          </p:txBody>
        </p:sp>
        <p:sp>
          <p:nvSpPr>
            <p:cNvPr id="32785" name="TextBox 20"/>
            <p:cNvSpPr txBox="1">
              <a:spLocks noChangeArrowheads="1"/>
            </p:cNvSpPr>
            <p:nvPr/>
          </p:nvSpPr>
          <p:spPr bwMode="auto">
            <a:xfrm flipH="1">
              <a:off x="4733497" y="2426677"/>
              <a:ext cx="762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Effort</a:t>
              </a:r>
            </a:p>
          </p:txBody>
        </p:sp>
      </p:grpSp>
      <p:cxnSp>
        <p:nvCxnSpPr>
          <p:cNvPr id="32773" name="Straight Connector 26"/>
          <p:cNvCxnSpPr>
            <a:cxnSpLocks noChangeShapeType="1"/>
          </p:cNvCxnSpPr>
          <p:nvPr/>
        </p:nvCxnSpPr>
        <p:spPr bwMode="auto">
          <a:xfrm>
            <a:off x="454025" y="5667375"/>
            <a:ext cx="1831975" cy="0"/>
          </a:xfrm>
          <a:prstGeom prst="line">
            <a:avLst/>
          </a:prstGeom>
          <a:noFill/>
          <a:ln w="38100" algn="ctr">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74" name="Straight Connector 29"/>
          <p:cNvCxnSpPr>
            <a:cxnSpLocks noChangeShapeType="1"/>
          </p:cNvCxnSpPr>
          <p:nvPr/>
        </p:nvCxnSpPr>
        <p:spPr bwMode="auto">
          <a:xfrm>
            <a:off x="2319338" y="2819400"/>
            <a:ext cx="1185862" cy="0"/>
          </a:xfrm>
          <a:prstGeom prst="line">
            <a:avLst/>
          </a:prstGeom>
          <a:noFill/>
          <a:ln w="38100" algn="ctr">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75" name="Straight Connector 30"/>
          <p:cNvCxnSpPr>
            <a:cxnSpLocks noChangeShapeType="1"/>
          </p:cNvCxnSpPr>
          <p:nvPr/>
        </p:nvCxnSpPr>
        <p:spPr bwMode="auto">
          <a:xfrm>
            <a:off x="2319338" y="2819400"/>
            <a:ext cx="0" cy="2847975"/>
          </a:xfrm>
          <a:prstGeom prst="line">
            <a:avLst/>
          </a:prstGeom>
          <a:noFill/>
          <a:ln w="38100" algn="ctr">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776" name="TextBox 34"/>
          <p:cNvSpPr txBox="1">
            <a:spLocks noChangeArrowheads="1"/>
          </p:cNvSpPr>
          <p:nvPr/>
        </p:nvSpPr>
        <p:spPr bwMode="auto">
          <a:xfrm>
            <a:off x="2308225" y="6096000"/>
            <a:ext cx="1120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Due date</a:t>
            </a:r>
          </a:p>
        </p:txBody>
      </p:sp>
      <p:cxnSp>
        <p:nvCxnSpPr>
          <p:cNvPr id="32777" name="Straight Arrow Connector 36"/>
          <p:cNvCxnSpPr>
            <a:cxnSpLocks noChangeShapeType="1"/>
          </p:cNvCxnSpPr>
          <p:nvPr/>
        </p:nvCxnSpPr>
        <p:spPr bwMode="auto">
          <a:xfrm flipV="1">
            <a:off x="2868613" y="5853113"/>
            <a:ext cx="0" cy="24130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778" name="TextBox 38"/>
          <p:cNvSpPr txBox="1">
            <a:spLocks noChangeArrowheads="1"/>
          </p:cNvSpPr>
          <p:nvPr/>
        </p:nvSpPr>
        <p:spPr bwMode="auto">
          <a:xfrm>
            <a:off x="6967538" y="6110288"/>
            <a:ext cx="12620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Fight night</a:t>
            </a:r>
          </a:p>
        </p:txBody>
      </p:sp>
      <p:cxnSp>
        <p:nvCxnSpPr>
          <p:cNvPr id="32779" name="Straight Arrow Connector 39"/>
          <p:cNvCxnSpPr>
            <a:cxnSpLocks noChangeShapeType="1"/>
          </p:cNvCxnSpPr>
          <p:nvPr/>
        </p:nvCxnSpPr>
        <p:spPr bwMode="auto">
          <a:xfrm flipV="1">
            <a:off x="7593013" y="5867400"/>
            <a:ext cx="0" cy="24130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780" name="Freeform 45"/>
          <p:cNvSpPr>
            <a:spLocks/>
          </p:cNvSpPr>
          <p:nvPr/>
        </p:nvSpPr>
        <p:spPr bwMode="auto">
          <a:xfrm>
            <a:off x="5053013" y="3009900"/>
            <a:ext cx="2484437" cy="2663825"/>
          </a:xfrm>
          <a:custGeom>
            <a:avLst/>
            <a:gdLst>
              <a:gd name="T0" fmla="*/ 0 w 2485292"/>
              <a:gd name="T1" fmla="*/ 2663825 h 2664043"/>
              <a:gd name="T2" fmla="*/ 1593791 w 2485292"/>
              <a:gd name="T3" fmla="*/ 237347 h 2664043"/>
              <a:gd name="T4" fmla="*/ 2484437 w 2485292"/>
              <a:gd name="T5" fmla="*/ 225625 h 2664043"/>
              <a:gd name="T6" fmla="*/ 0 60000 65536"/>
              <a:gd name="T7" fmla="*/ 0 60000 65536"/>
              <a:gd name="T8" fmla="*/ 0 60000 65536"/>
            </a:gdLst>
            <a:ahLst/>
            <a:cxnLst>
              <a:cxn ang="T6">
                <a:pos x="T0" y="T1"/>
              </a:cxn>
              <a:cxn ang="T7">
                <a:pos x="T2" y="T3"/>
              </a:cxn>
              <a:cxn ang="T8">
                <a:pos x="T4" y="T5"/>
              </a:cxn>
            </a:cxnLst>
            <a:rect l="0" t="0" r="r" b="b"/>
            <a:pathLst>
              <a:path w="2485292" h="2664043">
                <a:moveTo>
                  <a:pt x="0" y="2664043"/>
                </a:moveTo>
                <a:cubicBezTo>
                  <a:pt x="590062" y="1653904"/>
                  <a:pt x="1180124" y="643766"/>
                  <a:pt x="1594339" y="237366"/>
                </a:cubicBezTo>
                <a:cubicBezTo>
                  <a:pt x="2008554" y="-169034"/>
                  <a:pt x="2246923" y="28304"/>
                  <a:pt x="2485292" y="225643"/>
                </a:cubicBezTo>
              </a:path>
            </a:pathLst>
          </a:custGeom>
          <a:noFill/>
          <a:ln w="38100" cap="flat" cmpd="sng" algn="ctr">
            <a:solidFill>
              <a:srgbClr val="C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781" name="TextBox 46"/>
          <p:cNvSpPr txBox="1">
            <a:spLocks noChangeArrowheads="1"/>
          </p:cNvSpPr>
          <p:nvPr/>
        </p:nvSpPr>
        <p:spPr bwMode="auto">
          <a:xfrm>
            <a:off x="149225" y="5803900"/>
            <a:ext cx="9794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Student</a:t>
            </a:r>
          </a:p>
        </p:txBody>
      </p:sp>
      <p:sp>
        <p:nvSpPr>
          <p:cNvPr id="32782" name="TextBox 47"/>
          <p:cNvSpPr txBox="1">
            <a:spLocks noChangeArrowheads="1"/>
          </p:cNvSpPr>
          <p:nvPr/>
        </p:nvSpPr>
        <p:spPr bwMode="auto">
          <a:xfrm>
            <a:off x="4752975" y="5803900"/>
            <a:ext cx="11842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Pro boxer</a:t>
            </a:r>
          </a:p>
        </p:txBody>
      </p:sp>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Last Semester’s Projects</a:t>
            </a: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7593" y="2373868"/>
            <a:ext cx="6188815" cy="33895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350879" y="5955268"/>
            <a:ext cx="4442242" cy="369332"/>
          </a:xfrm>
          <a:prstGeom prst="rect">
            <a:avLst/>
          </a:prstGeom>
        </p:spPr>
        <p:txBody>
          <a:bodyPr wrap="none">
            <a:spAutoFit/>
          </a:bodyPr>
          <a:lstStyle/>
          <a:p>
            <a:r>
              <a:rPr lang="en-US" dirty="0">
                <a:hlinkClick r:id="rId3"/>
              </a:rPr>
              <a:t>http://cis565-fall-2012.github.io/index.html</a:t>
            </a:r>
            <a:endParaRPr lang="en-US" dirty="0"/>
          </a:p>
        </p:txBody>
      </p:sp>
    </p:spTree>
    <p:extLst>
      <p:ext uri="{BB962C8B-B14F-4D97-AF65-F5344CB8AC3E}">
        <p14:creationId xmlns:p14="http://schemas.microsoft.com/office/powerpoint/2010/main" val="6402892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pPr eaLnBrk="1" hangingPunct="1"/>
            <a:r>
              <a:rPr lang="en-US" smtClean="0"/>
              <a:t> Academic Integrity</a:t>
            </a:r>
          </a:p>
        </p:txBody>
      </p:sp>
      <p:sp>
        <p:nvSpPr>
          <p:cNvPr id="33795" name="Content Placeholder 2"/>
          <p:cNvSpPr>
            <a:spLocks noGrp="1"/>
          </p:cNvSpPr>
          <p:nvPr>
            <p:ph idx="1"/>
          </p:nvPr>
        </p:nvSpPr>
        <p:spPr/>
        <p:txBody>
          <a:bodyPr/>
          <a:lstStyle/>
          <a:p>
            <a:pPr eaLnBrk="1" hangingPunct="1"/>
            <a:r>
              <a:rPr lang="en-US" dirty="0" smtClean="0">
                <a:hlinkClick r:id="rId3"/>
              </a:rPr>
              <a:t>http://www.upenn.edu/academicintegrity/</a:t>
            </a:r>
            <a:endParaRPr lang="en-US" dirty="0" smtClean="0"/>
          </a:p>
          <a:p>
            <a:pPr eaLnBrk="1" hangingPunct="1"/>
            <a:endParaRPr lang="en-US" dirty="0"/>
          </a:p>
          <a:p>
            <a:pPr eaLnBrk="1" hangingPunct="1"/>
            <a:r>
              <a:rPr lang="en-US" dirty="0"/>
              <a:t>An academic integrity violation will result in the student receiving an F in this </a:t>
            </a:r>
            <a:r>
              <a:rPr lang="en-US" dirty="0" smtClean="0"/>
              <a:t>course</a:t>
            </a:r>
          </a:p>
          <a:p>
            <a:pPr eaLnBrk="1" hangingPunct="1"/>
            <a:endParaRPr lang="en-US" dirty="0"/>
          </a:p>
          <a:p>
            <a:pPr eaLnBrk="1" hangingPunct="1"/>
            <a:r>
              <a:rPr lang="en-US" dirty="0" smtClean="0"/>
              <a:t>Get approval for all code you didn’t write yourself with the TA in advance</a:t>
            </a:r>
          </a:p>
          <a:p>
            <a:pPr eaLnBrk="1" hangingPunct="1"/>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pPr eaLnBrk="1" hangingPunct="1"/>
            <a:r>
              <a:rPr lang="en-US" smtClean="0"/>
              <a:t>GPU Requirements</a:t>
            </a:r>
          </a:p>
        </p:txBody>
      </p:sp>
      <p:sp>
        <p:nvSpPr>
          <p:cNvPr id="3" name="Content Placeholder 2"/>
          <p:cNvSpPr>
            <a:spLocks noGrp="1"/>
          </p:cNvSpPr>
          <p:nvPr>
            <p:ph idx="1"/>
          </p:nvPr>
        </p:nvSpPr>
        <p:spPr/>
        <p:txBody>
          <a:bodyPr/>
          <a:lstStyle/>
          <a:p>
            <a:pPr eaLnBrk="1" hangingPunct="1">
              <a:defRPr/>
            </a:pPr>
            <a:r>
              <a:rPr lang="en-US" dirty="0" smtClean="0"/>
              <a:t>Most projects require an </a:t>
            </a:r>
            <a:r>
              <a:rPr lang="en-US" i="1" dirty="0" smtClean="0">
                <a:solidFill>
                  <a:srgbClr val="FFC000"/>
                </a:solidFill>
              </a:rPr>
              <a:t>NVIDIA GeForce 8</a:t>
            </a:r>
            <a:r>
              <a:rPr lang="en-US" dirty="0" smtClean="0"/>
              <a:t> series or higher</a:t>
            </a:r>
          </a:p>
          <a:p>
            <a:pPr eaLnBrk="1" hangingPunct="1">
              <a:defRPr/>
            </a:pPr>
            <a:r>
              <a:rPr lang="en-US" dirty="0" smtClean="0"/>
              <a:t>Update your drivers:  </a:t>
            </a:r>
          </a:p>
          <a:p>
            <a:pPr lvl="1" eaLnBrk="1" hangingPunct="1">
              <a:defRPr/>
            </a:pPr>
            <a:r>
              <a:rPr lang="en-US" dirty="0" smtClean="0">
                <a:hlinkClick r:id="rId2"/>
              </a:rPr>
              <a:t>http://www.nvidia.com/Download/index.aspx</a:t>
            </a:r>
            <a:endParaRPr lang="en-US" dirty="0" smtClean="0"/>
          </a:p>
          <a:p>
            <a:pPr eaLnBrk="1" hangingPunct="1">
              <a:defRPr/>
            </a:pPr>
            <a:endParaRPr lang="en-US" dirty="0" smtClean="0"/>
          </a:p>
          <a:p>
            <a:pPr eaLnBrk="1" hangingPunct="1">
              <a:defRPr/>
            </a:pPr>
            <a:r>
              <a:rPr lang="en-US" dirty="0" smtClean="0"/>
              <a:t>What GPU do I have?</a:t>
            </a:r>
          </a:p>
          <a:p>
            <a:pPr eaLnBrk="1" hangingPunct="1">
              <a:defRPr/>
            </a:pPr>
            <a:r>
              <a:rPr lang="en-US" dirty="0" smtClean="0"/>
              <a:t>What OpenGL/OpenCL/CUDA version:</a:t>
            </a:r>
          </a:p>
          <a:p>
            <a:pPr lvl="1" eaLnBrk="1" hangingPunct="1">
              <a:defRPr/>
            </a:pPr>
            <a:r>
              <a:rPr lang="en-US" dirty="0" smtClean="0">
                <a:hlinkClick r:id="rId3"/>
              </a:rPr>
              <a:t>http://www.ozone3d.net/gpu_caps_viewer/</a:t>
            </a:r>
            <a:endParaRPr lang="en-US" dirty="0" smtClean="0"/>
          </a:p>
          <a:p>
            <a:pPr marL="0" indent="0" eaLnBrk="1" hangingPunct="1">
              <a:buFont typeface="Wingdings" pitchFamily="2" charset="2"/>
              <a:buNone/>
              <a:defRPr/>
            </a:pPr>
            <a:endParaRPr lang="en-US" dirty="0" smtClean="0"/>
          </a:p>
          <a:p>
            <a:pPr marL="0" indent="0" eaLnBrk="1" hangingPunct="1">
              <a:buFont typeface="Wingdings" pitchFamily="2" charset="2"/>
              <a:buNone/>
              <a:defRPr/>
            </a:pPr>
            <a:endParaRPr lang="en-US" i="1" dirty="0" smtClean="0">
              <a:solidFill>
                <a:srgbClr val="FFC000"/>
              </a:solidFill>
            </a:endParaRPr>
          </a:p>
        </p:txBody>
      </p:sp>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pPr eaLnBrk="1" hangingPunct="1"/>
            <a:r>
              <a:rPr lang="en-US" smtClean="0"/>
              <a:t>GPU Requirements</a:t>
            </a:r>
          </a:p>
        </p:txBody>
      </p:sp>
      <p:sp>
        <p:nvSpPr>
          <p:cNvPr id="3" name="Content Placeholder 2"/>
          <p:cNvSpPr>
            <a:spLocks noGrp="1"/>
          </p:cNvSpPr>
          <p:nvPr>
            <p:ph idx="1"/>
          </p:nvPr>
        </p:nvSpPr>
        <p:spPr/>
        <p:txBody>
          <a:bodyPr/>
          <a:lstStyle/>
          <a:p>
            <a:pPr eaLnBrk="1" hangingPunct="1">
              <a:defRPr/>
            </a:pPr>
            <a:r>
              <a:rPr lang="en-US" dirty="0" smtClean="0"/>
              <a:t>Lab Resources</a:t>
            </a:r>
            <a:endParaRPr lang="en-US" i="1" dirty="0" smtClean="0">
              <a:solidFill>
                <a:srgbClr val="FFC000"/>
              </a:solidFill>
            </a:endParaRPr>
          </a:p>
          <a:p>
            <a:pPr lvl="1" eaLnBrk="1" hangingPunct="1">
              <a:defRPr/>
            </a:pPr>
            <a:r>
              <a:rPr lang="en-US" i="1" dirty="0" smtClean="0">
                <a:solidFill>
                  <a:srgbClr val="FFC000"/>
                </a:solidFill>
                <a:ea typeface="+mn-ea"/>
                <a:cs typeface="+mn-cs"/>
              </a:rPr>
              <a:t>Moore 100b</a:t>
            </a:r>
            <a:r>
              <a:rPr lang="en-US" dirty="0" smtClean="0">
                <a:ea typeface="+mn-ea"/>
                <a:cs typeface="+mn-cs"/>
              </a:rPr>
              <a:t> - NVIDIA GeForce 9800s</a:t>
            </a:r>
          </a:p>
          <a:p>
            <a:pPr lvl="1" eaLnBrk="1" hangingPunct="1">
              <a:defRPr/>
            </a:pPr>
            <a:r>
              <a:rPr lang="en-US" i="1" dirty="0" smtClean="0">
                <a:solidFill>
                  <a:srgbClr val="FFC000"/>
                </a:solidFill>
                <a:ea typeface="+mn-ea"/>
                <a:cs typeface="+mn-cs"/>
              </a:rPr>
              <a:t>SIG Lab</a:t>
            </a:r>
            <a:r>
              <a:rPr lang="en-US" dirty="0" smtClean="0">
                <a:ea typeface="+mn-ea"/>
                <a:cs typeface="+mn-cs"/>
              </a:rPr>
              <a:t> - Most systems have at least NVIDIA GeForce 8800s.  Two systems have a GeForce 480, three have Fermi </a:t>
            </a:r>
            <a:r>
              <a:rPr lang="en-US" dirty="0" err="1" smtClean="0">
                <a:ea typeface="+mn-ea"/>
                <a:cs typeface="+mn-cs"/>
              </a:rPr>
              <a:t>Quadros</a:t>
            </a:r>
            <a:r>
              <a:rPr lang="en-US" dirty="0" smtClean="0">
                <a:ea typeface="+mn-ea"/>
                <a:cs typeface="+mn-cs"/>
              </a:rPr>
              <a:t>, one has a Fermi Tesla, and one has an AMD card</a:t>
            </a:r>
          </a:p>
          <a:p>
            <a:pPr marL="0" indent="0" eaLnBrk="1" hangingPunct="1">
              <a:buFont typeface="Wingdings" pitchFamily="2" charset="2"/>
              <a:buNone/>
              <a:defRPr/>
            </a:pPr>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pPr eaLnBrk="1" hangingPunct="1"/>
            <a:r>
              <a:rPr lang="en-US" smtClean="0"/>
              <a:t>CPU and GPU Trends</a:t>
            </a:r>
          </a:p>
        </p:txBody>
      </p:sp>
      <p:sp>
        <p:nvSpPr>
          <p:cNvPr id="36867" name="Content Placeholder 2"/>
          <p:cNvSpPr>
            <a:spLocks noGrp="1"/>
          </p:cNvSpPr>
          <p:nvPr>
            <p:ph idx="1"/>
          </p:nvPr>
        </p:nvSpPr>
        <p:spPr/>
        <p:txBody>
          <a:bodyPr/>
          <a:lstStyle/>
          <a:p>
            <a:pPr eaLnBrk="1" hangingPunct="1"/>
            <a:r>
              <a:rPr lang="en-US" i="1" smtClean="0">
                <a:solidFill>
                  <a:srgbClr val="FFC000"/>
                </a:solidFill>
              </a:rPr>
              <a:t>FLOPS</a:t>
            </a:r>
            <a:r>
              <a:rPr lang="en-US" smtClean="0"/>
              <a:t> – </a:t>
            </a:r>
            <a:r>
              <a:rPr lang="en-US" i="1" smtClean="0">
                <a:solidFill>
                  <a:srgbClr val="FFC000"/>
                </a:solidFill>
              </a:rPr>
              <a:t>FL</a:t>
            </a:r>
            <a:r>
              <a:rPr lang="en-US" smtClean="0"/>
              <a:t>oating-point </a:t>
            </a:r>
            <a:r>
              <a:rPr lang="en-US" i="1" smtClean="0">
                <a:solidFill>
                  <a:srgbClr val="FFC000"/>
                </a:solidFill>
              </a:rPr>
              <a:t>OP</a:t>
            </a:r>
            <a:r>
              <a:rPr lang="en-US" smtClean="0"/>
              <a:t>erations per </a:t>
            </a:r>
            <a:r>
              <a:rPr lang="en-US" i="1" smtClean="0">
                <a:solidFill>
                  <a:srgbClr val="FFC000"/>
                </a:solidFill>
              </a:rPr>
              <a:t>S</a:t>
            </a:r>
            <a:r>
              <a:rPr lang="en-US" smtClean="0"/>
              <a:t>econd</a:t>
            </a:r>
          </a:p>
          <a:p>
            <a:pPr eaLnBrk="1" hangingPunct="1"/>
            <a:r>
              <a:rPr lang="en-US" i="1" smtClean="0">
                <a:solidFill>
                  <a:srgbClr val="FFC000"/>
                </a:solidFill>
              </a:rPr>
              <a:t>GFLOPS</a:t>
            </a:r>
            <a:r>
              <a:rPr lang="en-US" smtClean="0"/>
              <a:t> - One billion (10</a:t>
            </a:r>
            <a:r>
              <a:rPr lang="en-US" baseline="30000" smtClean="0"/>
              <a:t>9</a:t>
            </a:r>
            <a:r>
              <a:rPr lang="en-US" smtClean="0"/>
              <a:t>) FLOPS</a:t>
            </a:r>
          </a:p>
          <a:p>
            <a:pPr eaLnBrk="1" hangingPunct="1"/>
            <a:r>
              <a:rPr lang="en-US" i="1" smtClean="0">
                <a:solidFill>
                  <a:srgbClr val="FFC000"/>
                </a:solidFill>
              </a:rPr>
              <a:t>TFLOPS</a:t>
            </a:r>
            <a:r>
              <a:rPr lang="en-US" smtClean="0"/>
              <a:t> – 1,000 GFLOPS</a:t>
            </a:r>
          </a:p>
        </p:txBody>
      </p:sp>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pPr eaLnBrk="1" hangingPunct="1"/>
            <a:r>
              <a:rPr lang="en-US" dirty="0" smtClean="0"/>
              <a:t>CPU and GPU Trends</a:t>
            </a:r>
          </a:p>
        </p:txBody>
      </p:sp>
      <p:sp>
        <p:nvSpPr>
          <p:cNvPr id="37891" name="Text Box 8"/>
          <p:cNvSpPr txBox="1">
            <a:spLocks noChangeArrowheads="1"/>
          </p:cNvSpPr>
          <p:nvPr/>
        </p:nvSpPr>
        <p:spPr bwMode="auto">
          <a:xfrm>
            <a:off x="2794000" y="6553200"/>
            <a:ext cx="6400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spcBef>
                <a:spcPct val="50000"/>
              </a:spcBef>
            </a:pPr>
            <a:r>
              <a:rPr lang="en-US" sz="1400">
                <a:latin typeface="Trebuchet MS" pitchFamily="34" charset="0"/>
              </a:rPr>
              <a:t>Chart from:  </a:t>
            </a:r>
            <a:r>
              <a:rPr lang="en-US" sz="1400">
                <a:hlinkClick r:id="rId3"/>
              </a:rPr>
              <a:t>http://proteneer.com/blog/?p=263</a:t>
            </a:r>
            <a:r>
              <a:rPr lang="en-US" sz="1400">
                <a:latin typeface="Trebuchet MS" pitchFamily="34" charset="0"/>
              </a:rPr>
              <a:t> </a:t>
            </a:r>
          </a:p>
        </p:txBody>
      </p:sp>
      <p:pic>
        <p:nvPicPr>
          <p:cNvPr id="37892" name="Picture 2" descr="http://proteneer.com/blog/wp-content/uploads/2011/10/nvidi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3063" y="1752600"/>
            <a:ext cx="585787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lang="en-US" smtClean="0"/>
              <a:t>CPU and GPU Trends</a:t>
            </a:r>
          </a:p>
        </p:txBody>
      </p:sp>
      <p:sp>
        <p:nvSpPr>
          <p:cNvPr id="3" name="Content Placeholder 2"/>
          <p:cNvSpPr>
            <a:spLocks noGrp="1"/>
          </p:cNvSpPr>
          <p:nvPr>
            <p:ph idx="1"/>
          </p:nvPr>
        </p:nvSpPr>
        <p:spPr>
          <a:xfrm>
            <a:off x="457200" y="1981200"/>
            <a:ext cx="8229600" cy="4572000"/>
          </a:xfrm>
        </p:spPr>
        <p:txBody>
          <a:bodyPr/>
          <a:lstStyle/>
          <a:p>
            <a:pPr eaLnBrk="1" hangingPunct="1">
              <a:defRPr/>
            </a:pPr>
            <a:r>
              <a:rPr lang="en-US" dirty="0" smtClean="0"/>
              <a:t>Compute</a:t>
            </a:r>
          </a:p>
          <a:p>
            <a:pPr lvl="1" eaLnBrk="1" hangingPunct="1">
              <a:defRPr/>
            </a:pPr>
            <a:r>
              <a:rPr lang="en-US" dirty="0" smtClean="0"/>
              <a:t>Intel Core i7 – 4 cores – 100 GFLOP</a:t>
            </a:r>
          </a:p>
          <a:p>
            <a:pPr lvl="1" eaLnBrk="1" hangingPunct="1">
              <a:defRPr/>
            </a:pPr>
            <a:r>
              <a:rPr lang="en-US" dirty="0" smtClean="0"/>
              <a:t>NVIDIA GTX280 – 240 cores – 1 TFLOP</a:t>
            </a:r>
          </a:p>
          <a:p>
            <a:pPr eaLnBrk="1" hangingPunct="1">
              <a:defRPr/>
            </a:pPr>
            <a:r>
              <a:rPr lang="en-US" dirty="0" smtClean="0"/>
              <a:t>Memory Bandwidth</a:t>
            </a:r>
          </a:p>
          <a:p>
            <a:pPr lvl="1" eaLnBrk="1" hangingPunct="1">
              <a:defRPr/>
            </a:pPr>
            <a:r>
              <a:rPr lang="en-US" dirty="0" smtClean="0"/>
              <a:t>System Memory – 60 GB/s</a:t>
            </a:r>
          </a:p>
          <a:p>
            <a:pPr lvl="1" eaLnBrk="1" hangingPunct="1">
              <a:defRPr/>
            </a:pPr>
            <a:r>
              <a:rPr lang="en-US" dirty="0" smtClean="0"/>
              <a:t>NVIDIA </a:t>
            </a:r>
            <a:r>
              <a:rPr lang="en-US" dirty="0" smtClean="0"/>
              <a:t>GTX680 </a:t>
            </a:r>
            <a:r>
              <a:rPr lang="en-US" dirty="0" smtClean="0"/>
              <a:t>– </a:t>
            </a:r>
            <a:r>
              <a:rPr lang="en-US" dirty="0" smtClean="0"/>
              <a:t>200 </a:t>
            </a:r>
            <a:r>
              <a:rPr lang="en-US" dirty="0" smtClean="0"/>
              <a:t>GB/</a:t>
            </a:r>
            <a:r>
              <a:rPr lang="en-US" dirty="0" smtClean="0"/>
              <a:t>s</a:t>
            </a:r>
          </a:p>
          <a:p>
            <a:pPr lvl="1" eaLnBrk="1" hangingPunct="1">
              <a:defRPr/>
            </a:pPr>
            <a:r>
              <a:rPr lang="en-US" dirty="0" smtClean="0"/>
              <a:t>PCI-E Gen3 – 8 GB/s</a:t>
            </a:r>
            <a:endParaRPr lang="en-US" dirty="0" smtClean="0"/>
          </a:p>
          <a:p>
            <a:pPr eaLnBrk="1" hangingPunct="1">
              <a:defRPr/>
            </a:pPr>
            <a:r>
              <a:rPr lang="en-US" dirty="0" smtClean="0"/>
              <a:t>Install Base</a:t>
            </a:r>
          </a:p>
          <a:p>
            <a:pPr lvl="1" eaLnBrk="1" hangingPunct="1">
              <a:defRPr/>
            </a:pPr>
            <a:r>
              <a:rPr lang="en-US" dirty="0" smtClean="0"/>
              <a:t>Over </a:t>
            </a:r>
            <a:r>
              <a:rPr lang="en-US" dirty="0" smtClean="0"/>
              <a:t>400 </a:t>
            </a:r>
            <a:r>
              <a:rPr lang="en-US" dirty="0" smtClean="0"/>
              <a:t>million CUDA-capable GPUs</a:t>
            </a:r>
          </a:p>
          <a:p>
            <a:pPr marL="0" indent="0" eaLnBrk="1" hangingPunct="1">
              <a:buFont typeface="Wingdings" pitchFamily="2" charset="2"/>
              <a:buNone/>
              <a:defRPr/>
            </a:pPr>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CPU and GPU Trends</a:t>
            </a:r>
          </a:p>
        </p:txBody>
      </p:sp>
      <p:sp>
        <p:nvSpPr>
          <p:cNvPr id="3" name="Content Placeholder 2"/>
          <p:cNvSpPr>
            <a:spLocks noGrp="1"/>
          </p:cNvSpPr>
          <p:nvPr>
            <p:ph idx="1"/>
          </p:nvPr>
        </p:nvSpPr>
        <p:spPr>
          <a:xfrm>
            <a:off x="457200" y="1981200"/>
            <a:ext cx="8686800" cy="3886200"/>
          </a:xfrm>
        </p:spPr>
        <p:txBody>
          <a:bodyPr/>
          <a:lstStyle/>
          <a:p>
            <a:r>
              <a:rPr lang="en-US" dirty="0" smtClean="0"/>
              <a:t>Single-core performance slowing since 2003</a:t>
            </a:r>
          </a:p>
          <a:p>
            <a:pPr lvl="1"/>
            <a:r>
              <a:rPr lang="en-US" dirty="0" smtClean="0"/>
              <a:t>Power and heat limits</a:t>
            </a:r>
          </a:p>
          <a:p>
            <a:r>
              <a:rPr lang="en-US" dirty="0" smtClean="0"/>
              <a:t>GPUs delivery higher FLOP per</a:t>
            </a:r>
          </a:p>
          <a:p>
            <a:pPr lvl="1"/>
            <a:r>
              <a:rPr lang="en-US" dirty="0" smtClean="0"/>
              <a:t>Watt</a:t>
            </a:r>
          </a:p>
          <a:p>
            <a:pPr lvl="1"/>
            <a:r>
              <a:rPr lang="en-US" dirty="0" smtClean="0"/>
              <a:t>Dollar</a:t>
            </a:r>
          </a:p>
          <a:p>
            <a:pPr lvl="1"/>
            <a:r>
              <a:rPr lang="en-US" dirty="0" smtClean="0"/>
              <a:t>Mm</a:t>
            </a:r>
          </a:p>
          <a:p>
            <a:r>
              <a:rPr lang="en-US" dirty="0" smtClean="0"/>
              <a:t>2012 – GPU peak FLOP about 10x CPU</a:t>
            </a:r>
            <a:endParaRPr lang="en-US" dirty="0"/>
          </a:p>
        </p:txBody>
      </p:sp>
    </p:spTree>
    <p:extLst>
      <p:ext uri="{BB962C8B-B14F-4D97-AF65-F5344CB8AC3E}">
        <p14:creationId xmlns:p14="http://schemas.microsoft.com/office/powerpoint/2010/main" val="2381077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pPr eaLnBrk="1" hangingPunct="1"/>
            <a:r>
              <a:rPr lang="en-US" smtClean="0"/>
              <a:t>Class Exercise</a:t>
            </a:r>
          </a:p>
        </p:txBody>
      </p:sp>
      <p:sp>
        <p:nvSpPr>
          <p:cNvPr id="39939" name="Content Placeholder 2"/>
          <p:cNvSpPr>
            <a:spLocks noGrp="1"/>
          </p:cNvSpPr>
          <p:nvPr>
            <p:ph idx="1"/>
          </p:nvPr>
        </p:nvSpPr>
        <p:spPr/>
        <p:txBody>
          <a:bodyPr/>
          <a:lstStyle/>
          <a:p>
            <a:pPr eaLnBrk="1" hangingPunct="1"/>
            <a:r>
              <a:rPr lang="en-US" dirty="0" smtClean="0"/>
              <a:t>Graphics Pipeline</a:t>
            </a: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dirty="0"/>
              <a:t>About Me</a:t>
            </a:r>
            <a:endParaRPr lang="en-US" dirty="0" smtClean="0"/>
          </a:p>
        </p:txBody>
      </p:sp>
      <p:sp>
        <p:nvSpPr>
          <p:cNvPr id="2" name="Content Placeholder 1"/>
          <p:cNvSpPr>
            <a:spLocks noGrp="1"/>
          </p:cNvSpPr>
          <p:nvPr>
            <p:ph idx="1"/>
          </p:nvPr>
        </p:nvSpPr>
        <p:spPr>
          <a:xfrm>
            <a:off x="457200" y="1981200"/>
            <a:ext cx="8229600" cy="609600"/>
          </a:xfrm>
        </p:spPr>
        <p:txBody>
          <a:bodyPr/>
          <a:lstStyle/>
          <a:p>
            <a:pPr eaLnBrk="1" hangingPunct="1">
              <a:defRPr/>
            </a:pPr>
            <a:r>
              <a:rPr lang="en-US" dirty="0" smtClean="0"/>
              <a:t>Not “Professor”, “Dr.”, “Mr.”, or “Sir”</a:t>
            </a:r>
          </a:p>
          <a:p>
            <a:pPr eaLnBrk="1" hangingPunct="1">
              <a:defRPr/>
            </a:pPr>
            <a:r>
              <a:rPr lang="en-US" dirty="0" smtClean="0"/>
              <a:t>Not even “instructor”</a:t>
            </a:r>
          </a:p>
          <a:p>
            <a:pPr eaLnBrk="1" hangingPunct="1">
              <a:defRPr/>
            </a:pPr>
            <a:r>
              <a:rPr lang="en-US" dirty="0" smtClean="0"/>
              <a:t>Perhaps </a:t>
            </a:r>
            <a:r>
              <a:rPr lang="en-US" dirty="0" smtClean="0"/>
              <a:t>“organizer”</a:t>
            </a:r>
            <a:r>
              <a:rPr lang="en-US" dirty="0"/>
              <a:t>, “facilitator”</a:t>
            </a:r>
            <a:r>
              <a:rPr lang="en-US" dirty="0" smtClean="0"/>
              <a:t>, “</a:t>
            </a:r>
            <a:r>
              <a:rPr lang="en-US" dirty="0" smtClean="0"/>
              <a:t>coach”, “catalyst”, or “enabler”</a:t>
            </a:r>
          </a:p>
          <a:p>
            <a:pPr eaLnBrk="1" hangingPunct="1">
              <a:defRPr/>
            </a:pPr>
            <a:endParaRPr lang="en-US" dirty="0"/>
          </a:p>
          <a:p>
            <a:pPr eaLnBrk="1" hangingPunct="1">
              <a:defRPr/>
            </a:pPr>
            <a:r>
              <a:rPr lang="en-US" dirty="0" smtClean="0"/>
              <a:t>CIS 565 is a series of </a:t>
            </a:r>
            <a:r>
              <a:rPr lang="en-US" i="1" dirty="0" smtClean="0">
                <a:solidFill>
                  <a:srgbClr val="FFC000"/>
                </a:solidFill>
              </a:rPr>
              <a:t>projects</a:t>
            </a:r>
            <a:r>
              <a:rPr lang="en-US" dirty="0" smtClean="0"/>
              <a:t> with supporting lectures.</a:t>
            </a:r>
          </a:p>
          <a:p>
            <a:pPr marL="0" indent="0" eaLnBrk="1" hangingPunct="1">
              <a:buFont typeface="Wingdings" pitchFamily="2" charset="2"/>
              <a:buNone/>
              <a:defRPr/>
            </a:pPr>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smtClean="0"/>
              <a:t>Reminders</a:t>
            </a:r>
          </a:p>
        </p:txBody>
      </p:sp>
      <p:sp>
        <p:nvSpPr>
          <p:cNvPr id="2" name="Content Placeholder 1"/>
          <p:cNvSpPr>
            <a:spLocks noGrp="1"/>
          </p:cNvSpPr>
          <p:nvPr>
            <p:ph idx="1"/>
          </p:nvPr>
        </p:nvSpPr>
        <p:spPr>
          <a:xfrm>
            <a:off x="152400" y="1981200"/>
            <a:ext cx="8991600" cy="4648200"/>
          </a:xfrm>
        </p:spPr>
        <p:txBody>
          <a:bodyPr/>
          <a:lstStyle/>
          <a:p>
            <a:pPr eaLnBrk="1" hangingPunct="1">
              <a:defRPr/>
            </a:pPr>
            <a:r>
              <a:rPr lang="en-US" dirty="0" smtClean="0"/>
              <a:t>Google Group</a:t>
            </a:r>
          </a:p>
          <a:p>
            <a:pPr lvl="1" eaLnBrk="1" hangingPunct="1">
              <a:defRPr/>
            </a:pPr>
            <a:r>
              <a:rPr lang="en-US" sz="2400" dirty="0" smtClean="0"/>
              <a:t>Signup: </a:t>
            </a:r>
            <a:r>
              <a:rPr lang="en-US" sz="2000" dirty="0">
                <a:hlinkClick r:id="rId3"/>
              </a:rPr>
              <a:t>https://groups.google.com/forum/#!forum/cis-565-fall-2013</a:t>
            </a:r>
            <a:endParaRPr lang="en-US" sz="2000" dirty="0"/>
          </a:p>
          <a:p>
            <a:pPr marL="0" indent="0" eaLnBrk="1" hangingPunct="1">
              <a:buNone/>
              <a:defRPr/>
            </a:pPr>
            <a:endParaRPr lang="en-US" dirty="0" smtClean="0"/>
          </a:p>
          <a:p>
            <a:pPr eaLnBrk="1" hangingPunct="1">
              <a:defRPr/>
            </a:pPr>
            <a:r>
              <a:rPr lang="en-US" dirty="0" smtClean="0"/>
              <a:t>GitHub</a:t>
            </a:r>
          </a:p>
          <a:p>
            <a:pPr lvl="1" eaLnBrk="1" hangingPunct="1">
              <a:defRPr/>
            </a:pPr>
            <a:r>
              <a:rPr lang="en-US" sz="2400" dirty="0"/>
              <a:t>Create an </a:t>
            </a:r>
            <a:r>
              <a:rPr lang="en-US" sz="2400" dirty="0" smtClean="0"/>
              <a:t>account: </a:t>
            </a:r>
            <a:r>
              <a:rPr lang="en-US" sz="2400" dirty="0" smtClean="0">
                <a:hlinkClick r:id="rId4"/>
              </a:rPr>
              <a:t>https</a:t>
            </a:r>
            <a:r>
              <a:rPr lang="en-US" sz="2400" dirty="0">
                <a:hlinkClick r:id="rId4"/>
              </a:rPr>
              <a:t>://github.com/signup/free</a:t>
            </a:r>
            <a:endParaRPr lang="en-US" sz="2400" dirty="0"/>
          </a:p>
          <a:p>
            <a:pPr lvl="1" eaLnBrk="1" hangingPunct="1">
              <a:defRPr/>
            </a:pPr>
            <a:r>
              <a:rPr lang="en-US" sz="2400" dirty="0" smtClean="0"/>
              <a:t>Change it to an </a:t>
            </a:r>
            <a:r>
              <a:rPr lang="en-US" sz="2400" dirty="0" err="1" smtClean="0"/>
              <a:t>edu</a:t>
            </a:r>
            <a:r>
              <a:rPr lang="en-US" sz="2400" dirty="0"/>
              <a:t> account: </a:t>
            </a:r>
            <a:r>
              <a:rPr lang="en-US" sz="2400" dirty="0">
                <a:hlinkClick r:id="rId5"/>
              </a:rPr>
              <a:t>https://</a:t>
            </a:r>
            <a:r>
              <a:rPr lang="en-US" sz="2400" dirty="0" smtClean="0">
                <a:hlinkClick r:id="rId5"/>
              </a:rPr>
              <a:t>github.com/edu</a:t>
            </a:r>
            <a:endParaRPr lang="en-US" sz="2400" dirty="0" smtClean="0"/>
          </a:p>
          <a:p>
            <a:pPr lvl="1" eaLnBrk="1" hangingPunct="1">
              <a:defRPr/>
            </a:pPr>
            <a:r>
              <a:rPr lang="en-US" sz="2400" dirty="0" smtClean="0"/>
              <a:t>Join </a:t>
            </a:r>
            <a:r>
              <a:rPr lang="en-US" sz="2400" dirty="0"/>
              <a:t>our </a:t>
            </a:r>
            <a:r>
              <a:rPr lang="en-US" sz="2400" dirty="0" smtClean="0"/>
              <a:t>organization: </a:t>
            </a:r>
            <a:r>
              <a:rPr lang="en-US" sz="2400" dirty="0" smtClean="0">
                <a:hlinkClick r:id="rId6"/>
              </a:rPr>
              <a:t>https</a:t>
            </a:r>
            <a:r>
              <a:rPr lang="en-US" sz="2400" dirty="0">
                <a:hlinkClick r:id="rId6"/>
              </a:rPr>
              <a:t>://</a:t>
            </a:r>
            <a:r>
              <a:rPr lang="en-US" sz="2400" dirty="0" smtClean="0">
                <a:hlinkClick r:id="rId6"/>
              </a:rPr>
              <a:t>github.com/CIS565-Fall-2013</a:t>
            </a:r>
            <a:endParaRPr lang="en-US" sz="2400" dirty="0"/>
          </a:p>
          <a:p>
            <a:pPr marL="0" indent="0" eaLnBrk="1" hangingPunct="1">
              <a:buFont typeface="Wingdings" pitchFamily="2" charset="2"/>
              <a:buNone/>
              <a:defRPr/>
            </a:pPr>
            <a:endParaRPr lang="en-US" dirty="0" smtClean="0"/>
          </a:p>
          <a:p>
            <a:pPr eaLnBrk="1" hangingPunct="1">
              <a:defRPr/>
            </a:pPr>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smtClean="0"/>
              <a:t>Teaching Assistant </a:t>
            </a:r>
          </a:p>
        </p:txBody>
      </p:sp>
      <p:sp>
        <p:nvSpPr>
          <p:cNvPr id="2" name="Content Placeholder 1"/>
          <p:cNvSpPr>
            <a:spLocks noGrp="1"/>
          </p:cNvSpPr>
          <p:nvPr>
            <p:ph idx="1"/>
          </p:nvPr>
        </p:nvSpPr>
        <p:spPr>
          <a:xfrm>
            <a:off x="457200" y="1981200"/>
            <a:ext cx="6324600" cy="609600"/>
          </a:xfrm>
        </p:spPr>
        <p:txBody>
          <a:bodyPr/>
          <a:lstStyle/>
          <a:p>
            <a:pPr eaLnBrk="1" hangingPunct="1">
              <a:defRPr/>
            </a:pPr>
            <a:r>
              <a:rPr lang="en-US" dirty="0"/>
              <a:t>Liam Boone: </a:t>
            </a:r>
            <a:r>
              <a:rPr lang="en-US" dirty="0" smtClean="0">
                <a:hlinkClick r:id="rId3"/>
              </a:rPr>
              <a:t>wboone@seas.upenn.edu</a:t>
            </a:r>
            <a:endParaRPr lang="en-US" dirty="0" smtClean="0"/>
          </a:p>
          <a:p>
            <a:pPr eaLnBrk="1" hangingPunct="1">
              <a:defRPr/>
            </a:pPr>
            <a:r>
              <a:rPr lang="en-US" dirty="0" smtClean="0"/>
              <a:t>Office Hours</a:t>
            </a:r>
          </a:p>
          <a:p>
            <a:pPr lvl="1" eaLnBrk="1" hangingPunct="1">
              <a:defRPr/>
            </a:pPr>
            <a:r>
              <a:rPr lang="en-US" dirty="0" smtClean="0"/>
              <a:t>SIG Lab</a:t>
            </a:r>
          </a:p>
          <a:p>
            <a:pPr lvl="1" eaLnBrk="1" hangingPunct="1">
              <a:defRPr/>
            </a:pPr>
            <a:r>
              <a:rPr lang="en-US" dirty="0" smtClean="0"/>
              <a:t>TBA</a:t>
            </a:r>
          </a:p>
          <a:p>
            <a:pPr marL="0" indent="0" eaLnBrk="1" hangingPunct="1">
              <a:buFont typeface="Wingdings" pitchFamily="2" charset="2"/>
              <a:buNone/>
              <a:defRPr/>
            </a:pPr>
            <a:endParaRPr lang="en-US" dirty="0" smtClean="0"/>
          </a:p>
          <a:p>
            <a:pPr marL="0" indent="0" eaLnBrk="1" hangingPunct="1">
              <a:buNone/>
              <a:defRPr/>
            </a:pPr>
            <a:endParaRPr lang="en-US" dirty="0" smtClean="0"/>
          </a:p>
          <a:p>
            <a:pPr eaLnBrk="1" hangingPunct="1">
              <a:defRPr/>
            </a:pPr>
            <a:endParaRPr lang="en-US" dirty="0" smtClean="0"/>
          </a:p>
          <a:p>
            <a:pPr marL="0" indent="0" eaLnBrk="1" hangingPunct="1">
              <a:buFont typeface="Wingdings" pitchFamily="2" charset="2"/>
              <a:buNone/>
              <a:defRPr/>
            </a:pPr>
            <a:endParaRPr lang="en-US" dirty="0" smtClean="0"/>
          </a:p>
        </p:txBody>
      </p:sp>
      <p:sp>
        <p:nvSpPr>
          <p:cNvPr id="7172" name="Text Box 6"/>
          <p:cNvSpPr txBox="1">
            <a:spLocks noChangeArrowheads="1"/>
          </p:cNvSpPr>
          <p:nvPr/>
        </p:nvSpPr>
        <p:spPr bwMode="auto">
          <a:xfrm>
            <a:off x="0" y="655320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r>
              <a:rPr lang="en-US" sz="1200" dirty="0" smtClean="0"/>
              <a:t>See </a:t>
            </a:r>
            <a:r>
              <a:rPr lang="en-US" sz="1200" dirty="0">
                <a:hlinkClick r:id="rId4"/>
              </a:rPr>
              <a:t>http://liamboone.blogspot.com/</a:t>
            </a:r>
            <a:endParaRPr lang="en-US" sz="1200" dirty="0"/>
          </a:p>
        </p:txBody>
      </p:sp>
      <p:pic>
        <p:nvPicPr>
          <p:cNvPr id="3" name="Picture 2" descr="http://4.bp.blogspot.com/-XBwaID2LiSg/UWNaDaVN_mI/AAAAAAAABiA/tlM9YZBGB6E/s320/sampleScene.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6038" y="1371600"/>
            <a:ext cx="2879271" cy="28792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hangingPunct="1"/>
            <a:r>
              <a:rPr lang="en-US" smtClean="0"/>
              <a:t>CIS 565 Hall of Fame</a:t>
            </a:r>
          </a:p>
        </p:txBody>
      </p:sp>
      <p:sp>
        <p:nvSpPr>
          <p:cNvPr id="6" name="Content Placeholder 1"/>
          <p:cNvSpPr>
            <a:spLocks noGrp="1"/>
          </p:cNvSpPr>
          <p:nvPr>
            <p:ph idx="1"/>
          </p:nvPr>
        </p:nvSpPr>
        <p:spPr>
          <a:xfrm>
            <a:off x="457200" y="6248400"/>
            <a:ext cx="8229600" cy="609600"/>
          </a:xfrm>
        </p:spPr>
        <p:txBody>
          <a:bodyPr/>
          <a:lstStyle/>
          <a:p>
            <a:pPr eaLnBrk="1" hangingPunct="1">
              <a:defRPr/>
            </a:pPr>
            <a:r>
              <a:rPr lang="en-US" dirty="0" smtClean="0"/>
              <a:t>Are you next?</a:t>
            </a:r>
          </a:p>
          <a:p>
            <a:pPr eaLnBrk="1" hangingPunct="1">
              <a:defRPr/>
            </a:pPr>
            <a:endParaRPr lang="en-US" dirty="0" smtClean="0"/>
          </a:p>
          <a:p>
            <a:pPr eaLnBrk="1" hangingPunct="1">
              <a:defRPr/>
            </a:pPr>
            <a:endParaRPr lang="en-US" dirty="0" smtClean="0"/>
          </a:p>
          <a:p>
            <a:pPr marL="0" indent="0" eaLnBrk="1" hangingPunct="1">
              <a:buFont typeface="Wingdings" pitchFamily="2" charset="2"/>
              <a:buNone/>
              <a:defRPr/>
            </a:pPr>
            <a:endParaRPr lang="en-US" dirty="0" smtClean="0"/>
          </a:p>
        </p:txBody>
      </p:sp>
      <p:sp>
        <p:nvSpPr>
          <p:cNvPr id="8199" name="Rectangle 8"/>
          <p:cNvSpPr>
            <a:spLocks noChangeArrowheads="1"/>
          </p:cNvSpPr>
          <p:nvPr/>
        </p:nvSpPr>
        <p:spPr bwMode="auto">
          <a:xfrm>
            <a:off x="2228540" y="3055203"/>
            <a:ext cx="176202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dirty="0"/>
              <a:t>Krishnan</a:t>
            </a:r>
          </a:p>
          <a:p>
            <a:pPr algn="ctr"/>
            <a:r>
              <a:rPr lang="en-US" dirty="0"/>
              <a:t>Ramachandran</a:t>
            </a:r>
          </a:p>
        </p:txBody>
      </p:sp>
      <p:pic>
        <p:nvPicPr>
          <p:cNvPr id="8200" name="Picture 3" descr="http://m3.licdn.com/media/p/3/000/013/0e2/009cd9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2384" y="1772238"/>
            <a:ext cx="1233920" cy="1233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012" y="1752733"/>
            <a:ext cx="1036493" cy="1239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01" name="Rectangle 9"/>
          <p:cNvSpPr>
            <a:spLocks noChangeArrowheads="1"/>
          </p:cNvSpPr>
          <p:nvPr/>
        </p:nvSpPr>
        <p:spPr bwMode="auto">
          <a:xfrm>
            <a:off x="327224" y="3055203"/>
            <a:ext cx="123206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dirty="0"/>
              <a:t>Jon </a:t>
            </a:r>
          </a:p>
          <a:p>
            <a:pPr algn="ctr"/>
            <a:r>
              <a:rPr lang="en-US" dirty="0"/>
              <a:t>McCaffrey</a:t>
            </a:r>
          </a:p>
        </p:txBody>
      </p:sp>
      <p:pic>
        <p:nvPicPr>
          <p:cNvPr id="8198" name="Picture 2" descr="Varun Sampat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2771" y="1753259"/>
            <a:ext cx="1119264" cy="1233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2" name="Rectangle 10"/>
          <p:cNvSpPr>
            <a:spLocks noChangeArrowheads="1"/>
          </p:cNvSpPr>
          <p:nvPr/>
        </p:nvSpPr>
        <p:spPr bwMode="auto">
          <a:xfrm>
            <a:off x="4639675" y="3055203"/>
            <a:ext cx="11079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dirty="0"/>
              <a:t>Varun</a:t>
            </a:r>
          </a:p>
          <a:p>
            <a:pPr algn="ctr"/>
            <a:r>
              <a:rPr lang="en-US" dirty="0"/>
              <a:t>Sampath</a:t>
            </a:r>
          </a:p>
        </p:txBody>
      </p:sp>
      <p:pic>
        <p:nvPicPr>
          <p:cNvPr id="4098" name="Picture 2" descr="https://encrypted-tbn2.google.com/images?q=tbn:ANd9GcRUijzDiM4oJkpjwfmyizXBoKeqUGPeUBAPc161nZBKD8cRro30bQ"/>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31488" y="1670389"/>
            <a:ext cx="1299590" cy="129959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9"/>
          <p:cNvSpPr>
            <a:spLocks noChangeArrowheads="1"/>
          </p:cNvSpPr>
          <p:nvPr/>
        </p:nvSpPr>
        <p:spPr bwMode="auto">
          <a:xfrm>
            <a:off x="6419646" y="3055203"/>
            <a:ext cx="7232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dirty="0" smtClean="0"/>
              <a:t>Sean</a:t>
            </a:r>
          </a:p>
          <a:p>
            <a:pPr algn="ctr"/>
            <a:r>
              <a:rPr lang="en-US" dirty="0" smtClean="0"/>
              <a:t>Lilley</a:t>
            </a:r>
            <a:endParaRPr lang="en-US" dirty="0"/>
          </a:p>
        </p:txBody>
      </p:sp>
      <p:pic>
        <p:nvPicPr>
          <p:cNvPr id="4100" name="Picture 4" descr="https://encrypted-tbn0.google.com/images?q=tbn:ANd9GcSlRJlS6bkHR6F48COG2NKvwy3Tmx8VOM91ZvBhl6Yrm_8ub6q_SQ"/>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60204" y="1702680"/>
            <a:ext cx="1316851" cy="128941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9"/>
          <p:cNvSpPr>
            <a:spLocks noChangeArrowheads="1"/>
          </p:cNvSpPr>
          <p:nvPr/>
        </p:nvSpPr>
        <p:spPr bwMode="auto">
          <a:xfrm>
            <a:off x="7963404" y="3055203"/>
            <a:ext cx="71045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dirty="0" smtClean="0"/>
              <a:t>Ian</a:t>
            </a:r>
          </a:p>
          <a:p>
            <a:pPr algn="ctr"/>
            <a:r>
              <a:rPr lang="en-US" dirty="0" smtClean="0"/>
              <a:t>Lilley</a:t>
            </a:r>
            <a:endParaRPr lang="en-US" dirty="0"/>
          </a:p>
        </p:txBody>
      </p:sp>
      <p:pic>
        <p:nvPicPr>
          <p:cNvPr id="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65878" y="3962399"/>
            <a:ext cx="1076245" cy="14424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Rectangle 9"/>
          <p:cNvSpPr>
            <a:spLocks noChangeArrowheads="1"/>
          </p:cNvSpPr>
          <p:nvPr/>
        </p:nvSpPr>
        <p:spPr bwMode="auto">
          <a:xfrm>
            <a:off x="1194886" y="5373468"/>
            <a:ext cx="10182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dirty="0" smtClean="0"/>
              <a:t>Tiju</a:t>
            </a:r>
          </a:p>
          <a:p>
            <a:pPr algn="ctr"/>
            <a:r>
              <a:rPr lang="en-US" dirty="0" smtClean="0"/>
              <a:t>Thomas</a:t>
            </a:r>
            <a:endParaRPr lang="en-US" dirty="0"/>
          </a:p>
        </p:txBody>
      </p:sp>
      <p:sp>
        <p:nvSpPr>
          <p:cNvPr id="7" name="AutoShape 4" descr="data:image/jpeg;base64,/9j/4AAQSkZJRgABAQAAAQABAAD/2wCEAAkGBhQSERUUExQWFRUWGRgaGBgXGBwYHBgYGhoaHBgaGBgcHCYfGBwjGhYYHy8gIycpLCwsHB4xNTAqNSYrLCkBCQoKDgwOGg8PGiwkHyQsLC0sLCosLCwsLCosKSwsLCwsLSwsLCwsLCwpLCwsLCwsLCwsLCwsLCwsKSwsKSwpLP/AABEIAOEA4QMBIgACEQEDEQH/xAAcAAACAgMBAQAAAAAAAAAAAAAFBgMEAAIHAQj/xABOEAABAgQDBQYBCAcGAwYHAAABAhEAAwQhBRIxBiJBUWETMnGBkaFCBxRScrHB0fAVIzNigpLhQ1NzorLxFjTSCCQ1s+LyFyVEVGOTlP/EABkBAAMBAQEAAAAAAAAAAAAAAAECAwQABf/EAC8RAAICAQQBAwEHBQEBAAAAAAABAhEDBBIhMUEiMlETYXGBkaHB8AUUQrHRUjP/2gAMAwEAAhEDEQA/AGhWHJnozAiWtrm1zcXA4W8YW8TkmUQFFYPRLg+BeMWibKUyEqF7kvro/LhB6VUdtLKJs1CT8WXUF7EfYT+MU9oOZC7IqnSUlMy/HRj9bkeUXaWVkKe0SpSSNQqz8uBjK3CRLURmmKa9ike3hePMNmITMIWklBDb1+d2A8I7cvAVCQSRJSp1SwE+O9bW446RCexMxqp0km6k8PXUGDtDQS2txO4EgjMf3T0eLGPbMomSQ5ylhqGIIDWbXwgKQJIHVuGU4IQEgBYBTPEzMw0e9j4C8B1VipUzsu0TMSCBnAIcedwYpz8EmIAJKS3mW5t+ET4ZIQpX6wPfTTrb8IIpdkpacf3ke4tBjCRp1DQMqU5JsssWdQvBjDwxbqYaQsTSpQ7RX7BSWXZuI/pFyrTfq8eIpErIClBHjCDooV8wEWAZoB4Ko5sxKCBchWuh5X15Q1YhhcsIdE5FnfMWfoOPtCJJKTP7MLS/APcgFg3PytDJ8AaGemmpKhnQCwLFLA31vA8olJWvtACX3RZ791uPeceUWaSYJbGZupbUe14q4picid+yUCpJsz30O7ZibAwoQzh+HoN0ulxpx/ppFtFAElySeT/m8J9JteJKwlZK0HvNcjRuQe0NVFi0qegFBJHUsfBuPlAars5MzEKgF06jj1hYrqqZNzIkpJADukPmbUBvGCk/aQSzMQZcosSM6go2bk+vUQJG0KFTUpWpSUMRmlISnLytqoe8UjHyI5eBTqpqzZyA+hsX4uIsYbUqSQlnfiLG/Pn5w8L2SkTkZg+9/ay3WHJ/tEG6C9rONYG1+EzaQhORISTZQU+a2rliLdBB3J8AUX2FsJxldLTzd0KzJGVObKc5ZJBu6bEX6Q1bGYaGVUkkqXuJHwoQlRfIOGZTknjbXWOXiiK1BR16cPF9YacU21VS08qnSg3kpJmfWD7ra2OsZZrbKzfjlvxbF3fP3cV+5c28+UEUykiUUrCVfrWLkJDOBwdiYCbS7QfN5siqTLKpSihZWWIXL5gC4UAQb8oU8ewXIcilBSVpCgU8UquPaIMUx1cynk06yOylJ7MWDm5YqPNiNLRF/YaY41wuz6AoawEAku93hB+WfEphlS6OnBXOqvgT3ihJBUX+FLAuosGeAOF/KrLkUqUzgozJbJOVt5LgBQBLkgagDh1gFs/tXOqsRqKskZFI7FDg7svMCEID2fKCSX1PMwMVtUyGWCjLgBf8BVX0pH+f/oj2OkfpNfNXrGRfYye5fH6jPjuzU2YVnMDfcSN1x15+8BKnAFSJnAAsQpVreHN3h7pMSBkImOm6WZX0h1gVi1Z2ycqwmxcBuMU5ZGM9ooVGXOjez712TrY8faJ0YUZqlKloLpZw/PkPKCsmQMwAGl2FouUygkruQ5IYdAOPlHUFzYHlSJqU5Ru3e50PMdYMypBUBmVwHX0i2UiYhmD8/SKqp6pSgOWh4f0MFCPkjn0aWFv5i1vAMdY3lUmWxAHPKMo1+lYHnxiDFMalA5wFBdxuganqbed4AYnPWZSFLUVO9szsPJgdIKVhl0HcawpQTZ1AEEHi34xDIn5VX0t0hYO0U2Ucq1ukWAJ0HBukWqXa6SosXfqGHrD06JWM06cCQR+XiqvEEsAhBWoqCbFwk9fWBtdPMxCcqhLQohJWxLJIzEhumh6iAON4/OlDs5XZulauzVlBUwH6xgXy2LEnSwd1Wi2VUWHcfT2aTNK2VpKC3CVTCkkDKLs4spg2hB4qO0dLTJpDOUkFW6Esd9RWCtC8yeD3YaC8Q4fXqXT1dRUnKoBKpZCzaegKT+pcbpYgltcxGgYBtpa2XNlSUoWFJSEqUpIIGYpBKlC57x1IeyuMAehq2Xmqr6YJJAUGzCwBytxPErOh4KfhAmtweamYd7s0IWkZiRYZ8uZMsBzqpIBazdSFTDsdVTpZCrqyqIBygkZybi3eCA3HTQRNXbXrWgy2zFYQH0c72az7rlbpIvZL8QCgDhhU5PZ56hSZZKylK0DOrdIBcAsrVy1w4GtgwyMJlsJqlBae92qFhne9075uRqPSOJDEVmWUZjlKxM4k52IfM7uUljzYHhBWh20rJKEoRN3EZiEqDjesdb6acBDCUdBxicFqWpJsTb063gBMmELg1gmMU1XSBQPZ1CSykHuqLOcn8Nx4RGmgCt4guCzGxvxJ6fkxWM+CTjya0OLTJbFCyku4ILHqNdDyi9U1x7XOm75SQXLHKHS7uR1eAylhK8ovfhpByhpiSslAIIGtjpYpPSzwZfIIms/FFlJuED6KEgH8+cFcTpu1VnU6pMxCUy1cZakoGRPLKoD/ADCKEzCQATmKklgbXHr90W6qsC6REsKCWBs/GW5TpxKVgfwxnz+1NGzS+5oAVtYldOmWr9rKZCesu7H+HusOhgFiFQESyogEjgbueFovzE9oresrgRZ+vRXOKNbOYETElXCw1/Axjvk9VRa4XYmTVrmLbUksB1PCOj7N4eJKEp5ceZNyfWBGDbMdmsqLlzuvqE/jDbIpmAjTE8+SrvstZ4yPOzjIuQHjA7yZso6yy4+wxXXFwJEmuKTZMwN62H56xRqMT7ALcHdUb5btowUbCFJRV8EYnMsnpw/PSMo8RCkA5dSTfxtAydtY8pSUJVmuAAAzFwSWu5gMvtMgClZUgAXLW8I6yqx/I1VGM5R3kpggivRPl7hzMwVa/h0PWOdKCE6qKj0De58It4TLm9qFSQpNjvFmvq76i0K+SmxRDdJKCpygoWQSC/wseZ5xPNrUKUygSBYgCwSA7vwgDidbNVOKSkS82+QHZQ0zkngcrxKKsZciRrdZ+krx5Qzpck1cmCcao8xM1FnLseoex4hmgaEBKTNW4QkE9CRw5kOw9tYawEmxSFDkS3qYT9uajKiWlKQlBWokJDAlIGU6uRvGOU+KBPGt1liixerqkqWQShPcDoQddSCXdsvA20B4STCpLKWjPNKSmUgXCUFTqzHmo6vawbMcxK1QbSplU6WvNJVcgKKU8Gdr6Dy14RWTikyc6lJOSxmNmJVLzJC05ybAoJLAh2N4jtbHUkgrtFiKRTJpJZURmdhvA3KgX/tFEuX1JL8GgOvDUmSpUyYqTLTMVLQrslTAGSDlUU91e8NdbljwkrK9AqEiWiVKCXYLUpKVZhYrOo1fl1a5XqisW+pcE3z5iODBYJcN1h0hG7JKkyyVkAC6coSpxxzEum4s1iGtY3aqpdvsjUzSdb+N9LD2tGrQQFiWk5ApizlOlnY29FHW7RoZgsMos9w7nxu1unvGvbqy5cysrvlcs/NtHtGme+pjji2JgLDQ8wSxtZxz1v18z07ZfaBM+lKZpdaBkWSkOfoka3a783jlIV6ww7F4r2VSkKO7MGRT6F+6/mG84ZOmCStHQ6YSkSStCQN6xIc8RxvqDygnQ068pUpkklw92Hqwjafh+7KQiyQcywDcDiOJL3HnBR0sX0bjf2h3KyVUBBLStbCdmUzMwPoTbg0EjSBacihm6Ja3hwgTiGIiRNaWBlYPYXPHyvFmXtbYACxdyBd4MouS4OjPa7Au02GfNgM53FFgT3wWJFhqGGrxmzuzU2vmrkpUpBQkL7ZQcXLAKDuc282h3TrFDFdoEiqldugEIRNVlmJ3c5BAJexUlrAgsXdiI7L8nuHCVRoWUlK5wExeYMoZg6EEcMqMobm/OMrxKz0YayaV0hWxDAAhSgL5LP8AjA9FPdoeK+UBKnLPxnKPEkF4W6enZJVFEiDkVPm45RkS5DGRSidhP5Q8blU6ZUxS2WySEjeUxYOwcm+X0irtFJFemXMFTPp5SkpVlfIpX8Ac/wAyYr1M+YtNyABdmAvzfUnqXgRs/VTlBRqUJSoKUwlnMMnAk+vLwGkR+p8GhYFF3J/kFamkXMOWVNyI4snL6ML+0Dq3DkS1lJUuabaBnfmTFqsxpJAEtDkG1nux4DWxMQ19CssZk5IcXGhHIBIh43XJKfu9AOXUlHdEuV/nX6+sbU+LLYhJUtZNlZXPJgw3Y3TLkp0SZh4FVkv4ceOsWZVbNDsMqTqAnLxBHU3Ec5IP0m1bF/Ee1CnmBYOjq1PH74mpK/QH8/l4IbQ0szIFKB3SHfg+nEtrpAymkOIZtNEUmnQaoZgK0g90kA+BIhU+VilKJ0hIO5lV3dXJA7ri9uLa68YPygUaeUU/lPo1VCJUxAKggnQguhYckg3GVSQG/eiPku+jls2aWAZg9vHx4tB9a6c0+ZCR2hA3HU4HG5TvMdW6aDQTOw1SUIKnCVB0lTgEG9swAcjTged3itOmHLkbTrxe7h2fhDkixieMKn5E5puVKQN+Ykh/4UJsODuW9IqyqR43oqdzBVMkCEk6KwhYMNDGhozBjJGJkXiTnRpWFMDCgMYvDy1oYBIETIow0L9Vj/20RQMpixEbSy2hi/jVOyooykPYa/bGiMrVmKcNsqOn7M7WK+aAEOoJyku3xEkqcsSSo84tfplcwFifL/b7oVaKmMunQCLkjMCTre1vxg9IppjXsl+TA+A4+8aIrgxvss1FWpO7NDjkdQ/IxWrMaTSyFTZYGdNpajrmW4c3uQDY8GduBwVz7ixmTwfUeBihtFUqnS1oMlEuWziaWKlzU3QlG80sEO+VLtYkvBye2gwXIN2WUa6toadac57Rlkm6kg51KUSDm3QskcSo3GsfUSVlmUADfTk5A9mjgn/Z9wrPXzpx/sJTD60xTP8AyoV6x3o3UrwaM5cBY4dxKfFR87D7IommAo1KOpWAIt4wp1q6W9LRFXBqJH+J9xgrsd9FP9EzPoGMiT9Mr6RkPbENMDwmVMIM0k8ClRysdGZJ++LeEUolzJ9OQ6VJLDmQ9vt9IV6RAQrPmc6lRtcff1MNVZUgTpNQnurCXI9CPY+sIkHI78iHP7Ra1CUnKElxwOmU348Y1p8JUC6y76/7w612DNUqKTlHe6MTFqRgsqx7x+/no3tBY0Z0uBVo6C+4m3P+sEqfB3O+bcQP6wRysW0aNTOA1MLQHNsFbSYWlMpQANwWABLqGhJ/HlCjQIjoNfOCg1yCzm4SmzHrCNkyKI5EiOvwCK8m9SLD8/nSLgo1T5W7KUoCWpKpnwjdIAZwFeogTiVQyG4n2gRilQVFMsk9mJaGS9jnGZRbR8xI8onOWxWbdNpnqZuKdUrAe0M3s0SwtaMwQ3ZM5BYbz8A6dCPpGxaF6TIXPNkpHMgZR6CzwQxTBVknIysocub5U8n4AcBBvBaJCZCFZggqSFXCiku3EAqQR1CgeaWuyla4M88TjNxYMkYX2Y6x5MTBDHZ+VGaXNkr03UlRVqzkFIa9usKf6VXzBjnFnKaiw0EmN0wKk40fiEFKeuQoWN4hOLRtxZIy6ZYCokQ8eJWlIdRAEVl7Ryk2SCo9BE1FvotKcY9szEcN7VLDvcPGItk8OzAzXAyqyh3sWBcNcmI52MzUEL7IpAPxWc2/EQw7B0yqjNLQA11Noe8A6uGiuB4GNONbfcefm25LcfgvYfTJmLQlVw91LsOZLcT4mG0VGUFPZgs1uAHQHURYp9lxKI/WpzFmTl14XDm3B+sUqqRcJQpg7d4AC/FWsalKLZgaaFavlpRPUhJJCSGcMWIB09vKBOIVx7W/clIzAHTtZhAFuYRLKv4TD3jWzqiQoJCg4yhyX3XcTPhLghjY7usc82spFSUELd1rmKD2O6lEq/gVffxgOSaGjFpnVf8As84QJeHzJ5AzT5pAPHJLGUA/xFZ846YhTFR4AGOQfIPi/Z0U/OSUonWGuULQklhyJS7eMdWmVSVSVLQoKCrAiIqSfBZxfYDqi4JiWuQ9CkcQSfQkffEFQbRrWzmkSvFYPm34w0QyAPbGMiXJHkMLQtTK81U0rTKSkhml6JWniANEqYC+nOHujlhVAEguZd7Ahgq7MRqDaA0rAEpzWAI0Cr+wZ/MmL2zeMS1Tuw7TMVoKbISlIPws3JhaGq+iT+GMcuoCpUpfEjKfLnEdRMIG6Nfb14RVww/qpsslig5h+fSIv0gphwZ+V/E9OUSY8eSpOqDxtzgVV4whPd3lch+Me7ST0rIJdwC4Se8HsT14FhygEFrWCJaMo5j71HxgXZojFLsIVG0s5I7uUWy2uDqWeBOI4jmWqYrVRflFqnUiU6piyrolm/mOp8IC47XpWsEDK9gHf384aMXfImSUa9JLnzvzIf8APrFavoHpTNGslSQr/DWS/orL/MYip6tgB+eP4Qc2apu37aQTZctQI1dtAORs8LljcWh9LlePIpfyvIj1U4djM4kAgg8fHmIY6KmE3CZax3paAm3S32AHzharqRgUsQQSOtuBeGXYtjhinuy1JIfhZQ91ERmitq/E9HWT+pNOq4r76Od1tUS5BKVcWJHj5OHgWo+/5vDRjOChSiU2LvANdAtLhrGNW5M8p42ismdYBos0lOVBS3AZg2hJLNl8nPkYilYctRCQm/iBB2mwns2BVme5DEBKtCGPG2sBtBhBtgyrlMoBRJBBLk8QDa3MsPOJ8Flf95k5XGpNtBca8oJ1lAJiOoNoG0VPPkrzIAJ03rgjkeLeETjJVyWy4pp+nlMkx6oKpiio2N0pA5nXqSEf6Yf9maSZRgy5bdqpIC8m8QxJyjlckPzHSFDC8DWZgmzFbwUF7tt4F034AMGA5CO60eyy+zllK5dkpI3lK4a3SWPhDqacuA49P6Xvltsp4d25lfrQJbDvEuW4FR4HzgDjmzKkoMyWszB8YYtY6pDuwvxixtfJMspzzklSrISVK7Nxdlboykh2dwW4QtyMWnompdSkqSwy8ADqG0aKRXNozZccoLnleGugzge0Spacik5kcidB06dI5vt9jBn1K8qcspBEtHJhvK8HKk+ghlMxa5gUoukKCjwAAJJtpwhH2kxQT5xWlKUp5JDBzc+J0BPEiGmkiMLHb5G5v6uuS/CQr07UH7RHaZNN2NJJlmymClDqq59y0cP+Q056+ZJPdmyr/wAC0k/5SqO7Y/N3gOQiEY+ps1OXpUQVOVaIqkvTD92YR6p/9MazVx5IVmlzUdAoeKT/ANJMUQjBrmPYx4yCcQVe0SZakAIWUrAYk90NYJCRfLbyjJQl06kzAEg5gblmI0YDxihUEy1BswewzBiQd+WSAbPvDXjGlTOTkBN8pe4e3/tUk/wxbauzLbHpZSKoH+znp9QsfiW8oATJKklSUpG6S4fKSoaE9LEX4RdpK0TqKXMSXMpWXy1H3+kV8Zb5zmPcnICr6O1/cH1ibXDGT5BuH1i5mZ5bEHd1LjpzFoGVdPNWohSkhuCHmHpuhkJP1i/QwbocDQ+ZMxRDqy7xYG+oe5BNwbHwiKThSVKW5KVJ78tyEtZlgfEk+1hydEU+LB6Ng1zHWueGB3UtvFmOVQdkH20MLOLSwMyUoVLCVZSlZ3sxck8hpZresdWwzKE5UJ4MU/nj1N4DbU7NSZ6gkzUomAZs5+GWDftQ+gcsS1zbVoFtlUovhnM6BalEJAJUTYAOT4NrZ4OYZiPzKpSo783QSEb6i4L51OyPC55iIsVx2TTtSYYkrmLGVdQRvrfVKD8KbaBhzeLGC4WijYrWFzlgZlcEj6KSbl9SeLDzSeTc6R7Oj/piS3Ze/j/v/AljGzC50mZVTskhbFWQbwIAclagwzdUhvHWKNJhKqSRNlTMuZWWZuOQysw1IF928ENq8Z/7nND/ANmR4kj+sVtqK4FQHEykX8gW9yYlJJPgfWQcIpP+IUa4vAuYkRdq1NAuesxz5MMWkuSMjeSBa8G5rqcqLqtfmwaF8KtpFiVVqcXLjnxEMuEJabDNJIdJjE95jEMuv3GS+t49E1iHDRBpmtTSDaGSl+AufAawLw3Dq2sliYucpMtQffmFmLiyAdAzXaN6rGESEEzAFkghMsnvPa/QO5hFNWsoEsrUUJsEucouTppqSYtjhatmbLqXjl6aHWooqCnCgqpMyblUEiXcBfDNldr8CYNbEVKalXzWcpixMlepQoXKCOKCHLcCHGpflcPWwSia2Q3NR8sinhpLY04l9PleoxZY5OeLX6hrFcJWkrkTHCnykhjZtUtZiC9+BhInbJTgthlKfp5mHgRz8LR2XarD+0QJw7yGChzT8JA4kEt4HpCeQSQ1242Leeg00EauJHicxYW+QLCpcqqq1rP61EpAT9VSldoRzYol369Y6FXVGdRMcw2Bq8mJyUApzTMyFJu5lqBKtNBug3YOBHZKzZwHuK8j+MI0kx4y8sWZqohkz8qwYuV1CuWWWG68D4HjA6amHSA2W/miOZjyKfbmPYO0FgquwfJTIWha15nBK9UzEgKSGHduCwc2gRLqHBB0I06Xsf4VKDdINUmaUVy1gqCxeWm6syRmSocAoWP3QITSATil8ySykFOikKdQI/zjxtHY5enklKPIc+TieSJ9Mr6JbxTfycPBPEZOenSTrJWUn6qr8eoMUpM1VBOlKAGSYUhROtiAW5OGPnDBNpWnTpVmmJJS+jjeSfb3gN27O6EuZiyqapd1LlzACoEMSdMw4ZreengxT5BnZFySO0F5ah8QOqVDkdGOl+oKhtBSrVlITmYpSCDqSSAnLrqBfi8PeEYf8ypwgl5yxmVylg8E8ief9IWrquyqXDb6JJ2HLUBLQrLOUz5S6ZZa7E6s5+y8IG34NJIMqWoqClfrJhO/OmXdSv3U6JHnrHRK6r+aSWf9dMF/3E/cT+dI5j8oc4z5VOhNypRA8eEJklSpHt/07TNL68193/Qd8ldAldRMnTR+qloL/vE6ISeBLXPLxgftljpm1k1aCySs5QNAAwAbwAhtwykEmlElGjXPMnUmOY1waYsclKHoTEpR2pIrg1Upyk/y/P8AcJVeNKmSSlRJtBCrxczkSlHXs0A+KUgH7IWEK4RYpJ27l5H2MTDqpuaTYUM7MIo1CuAjwLvGqw+kMjznwQIExIsXHWJJU3UkMeTO/n90TSls4ItG8sObCObKY1ybSFl2lpDcVEfYIt/MwlWdRcjUn8+0TSDkTcB+HGKWKT/gfxiTZqhDfJRQIxqaVqznw8E8Pz1iSiwlKFSlVaVolTc2VrKOXKym1yl294lp5+RaVMDlLsdD4x7tJjcyqImTCN0hkgMEjiB7axWE+Nomq0nrc11X8/QM0+MUUgp7CjC1O+accxcaMDmbyIhh2BwtSpiquZYrz5Bw3jvKHR3A84XtmtkVzag9uhSJaBvcH/dB+1tOkdLpmSAAAlIACQLAJGkGKcnbEzTx4ouGPz39xvjVWhFPNK1ZUlCgT1Is3V2aFihWZtOlQH6zLMJSGDiWQFLSOI3kuALXOmi7tttIKiYEILy5ZN/pK5+A0HnFnZ+p/wDmFFLcHs5K1H90zUzFK/yqlw8ZXInlw7NMt3ba/DhkeDbUy6KslTVAEJWjMRc5Q4XoLslZIHNo+lu0dOZLKcOL2I1F+sfIBw4zpyuEpDPfTNvMHuSSTcv1JjpGynyuTaHsqeYjt5AGVISQJktIFshLBSQLMo+YZopd8nnyg4Nxfjg7WMTkzHQogHilX9dYE4ps4g3lKAP0FHXwJ084DV+N0eISe3pZyVKDOnRXgpJuk/bAJOJTk/ET43MMnQlWHf0HP/uz6j8Y9gR/xPP+kr0jIO47aHNpsbppCwJZBmMN0AkFu6c3BQZnu4sdBCzhdamYspWEyypRVLUPhWSCQeGVRFwAA9+b20SEzAnKnMSkDRyRAmdQolKPazUjklDLV5/Cn1fpE3b9oj47CW34Jpg39kQdLhiAR6FB8jBilxLPIpKkagBKv4bX8mgCdrpE6RMlLSpS2SlAAK1TAykqJIAGYJLvawHKPPk+mqm006kV30kLQPNj9oPlFV1TF76GWho5cqqnKmBJyb6HNzqRlHWwifCsQQszp8zeKFMBzWEhVugzJ9RFDHkpUtElABmjKjOHBK7JAJHwjRoBbfzRT55CJqkZUJJL5nNiVEAizgOOg4WhW9qv5N2mwvPNQStLv9wbtntKSVEkkm5sQ3QW8oF7Hn50Jql//T5VI8Zjp+x4S6jH56TlUpibhQ3sw6K/2MP2zA+bUzKsZgzzCePG/gG9IzxW6XJ7ms1cY4dmPjxQP2t2j+bp7KV+0IufoA8frcuUc/B1/OsE9psUFRPVMT3dE/VGhPjrA0Si7tZg56wrdmbHjWNIyNkLYv6+EaERiVwCrV8Mv5nEYmZFaWtvCLSJD3EC6Mksbuj28WUTwgOQxjxEuK+JHLLgXudBUNqsmm48CN0OeZGhiqtb3NyYpSJl+WntBWgoVzlpSlKlZlXIGge5fQQH3SPR01Qg5yKKjDlsTs5Kny1rnS8wJKUkuxBF2Ghbnzg5K2cpZWY9mlkqd1b58nf2i7QY6masoQhSRLzhRIDBSSkBIUklJcElgSzMWJaKxx82zBqdapxcYohn4kiTLZShuuVnr15l+EKNTtzNmhSJUtszpBupTHkB8TekL89BSlUwoM0qcm+UJe5JykqPsIryMXUBlpULStXeUnfV9VDDdHXUw7jJ/YZYzw4+fc/0ChnSqQDtpfazzcSiWRLHAzOaiL5eWrPE2zdQsKqK+adUrQgn45q7AIHJIDdB4GKtNs2E/ra5ZSDfswrNNmHkb7oPN38IhxbFlTeARLQGly091A5DmeZjnUVSDFTzy+pk6X8pAutrspIS4U4c6MGFh/WNJleXOXUhidTpw6RQWpy5jcgm/B4dKlRjyT3zcvlk1NWrlqC5aihQ4pLHwtqOkOOD/KbMSAKiX2g+mjdV5jQ+TQjgxIqe4AYMLWf11gkzqf8A8SqT/wDJ/J/WMjlLx7HBs7JtFi9RLTkSnIhi6UWT58V6/EToYUZtWVd4l+XCOxVOz8tcpQNytJCiTdiNY4xiNGqTMUheqSz8+RHQxaEuKISjzZelLKklQUUqQL8AUkZTpc8iG08YePkxw5UmVNrFWcGXJDEZj8S25D7jHPsNLzAm++yLNxIZo6RjdSopQjtMglJypCAMoHC2tvEPCykl2b9Jo8moTePsO7MU3aVXaK7soFZJ0fhf38o5PthtH282Yv6SlEA8ATb2g/8A8f1FLSTZGVKytT9qFfCSHSpBc3SCHzcYTKrFKed+0lmUv6SLjzQfujNmmpdHs6DTS00ZfU4k+Pw/n+gUmkE1aUJtmUkDjlJLPBfHcfm5PmsxJStNpivpgd0joqxPpGmAUg+eSQFAjOC/1d7y0iptTU9vUTJid7eZLcUpsG8g8JF8Es+O8l10rZVo5aVKCVqype6uQ8422gxhJUJci0lDAHjMOpUSeD/nlbp8Rp6VRYdupSCHswKg3lr1MBqDB5s5+zS4Fio2SPPn0EUjGuWYNRn3tKBM73iNUWZtF2W4VpURq3DpEC0xLp0epF74KRvIXdjpBulSEp1hfRFhSiRYm3CFkjtrkrXYYXNHOBGKVechI0ERISTreIABnLaR0UkTnGXF+WT0ZRfPm0OXK3e4O/B9Yefk9ryVmUeAKk9LgEe4PrCzs3sxMq17u6hPeWdB0A+I9I6ZhmDy6YhEseKjqo8yYZJ3YmXLFY3B9i5jeEzKiqnzJTpMoJlgqAMtViqYlSblQOcDu6jiY0n1k2kpZZ7GXImzSUqSkBu6AVAJsDYak6mN8T2qkUq1op5YWpSiZi3spV3dVysuTA+mql18xBnKBYqEuWgcWBUo8kgZXJOrRVyt0jFDA4L6k1wQ4XLJICR+WhooNll1GcCdMllKFK3OYFgTqHLcRBLCcAtoG56D11V4D1h12boUIExQGgZ9Be5ZPDQRXK/S2YsLamqPnespVIWoLzZgb5tX6vrFKsXumHv5Tp4VUgBrD24PCDWaRmhyellk2uQVHojyNxGg802mEPYMOWsaRhMYkRwD149jyMjjj6aqMR3TdgBx5Nx5COV7WV0ufOzSxugMCbP5Hk7Rbq8TnzEZFEtoWAD+LawLNApQNi4isVRNuy3sBQmdiNPK4ZlF+WSWtSf8yUwxbTJmSpikzElKuo9weI6iM+SehbEpaizhExhydJjqe2NDKnSSicgKHB9R1B1B6iEyRcnR6v8AT9f/AGtpq0/zPmvEsTKizwLJh0xrYG5Mlf8ACv7lD7x5wqVmFTZP7SWpPXUfzC0ZXBx7PR/uo53aZBJnKQXSWLEeoY+xIg5gK5MlC6iapJWgHs5eZiSx9zw84Agxi5YUGhU1fIcmNyg1B0wYtW9yDm3LpDNVYhOTTyZBR2KQh2FisEneVxDtp6xUw7DpkpIqiEFKV5UhRuosbhOrCxa0a1mIrnKzzFFR+wcgOAiuSXwedpMDUrkiqlLGJ0S1KICUlROgAcnwAg7huxc2anMv9Wng4dRHhw84dMBwKXTo3Q6jqo6np0HSJpNmyWohjTS5EZGxk/LmVlTySbnzawg1gewYXLCpqlBTvlSQzciWNz0MN65bhopy5hlq6Q+1GJ6mfg57tPhXzVbJfIsHK+o5jy59RFbAsGNVUJRLBCLZi3dSNSepu3WHTbrDxPp847yLj7/Vvsi7QU8nC6YFf7RVy3eWttByAdv94G0os0pU+30g5LkyqaWEhpctHMt4kniTrChifyhpC/1MvM2ilFvPKzt5iFrHcdXVzQpQAayUpe1/c316CPBgExKe0nNKlgOSssSOSU6knRusByb4iVWnhBb8z5/n5nqNnZ0xIWcqEquCtQS45tyhj2DwhMuomTs6ZoRLyApukrJBVlPxJHdfQnNyhCFFUVK8wlzJhVoWJDcBmNgAPKOmbB4YUSlpcKLhAKdDlDkDmy1rvxi2PGlJGHPqZ5Yy8IcqWq7R+f50g0J4k0a1cSSfYfhASmpQguTpyLep4eGsQfKHiXZ4elrZgNLd5UU1LWykZNJG8ls5Pj1d209a+ZgDX90xeJeB2JadHD+bt9h9IywXJuzPgHpjaPCg8jHgjQYTDG0eAR6Y4BpmjI9aMjjjrOMUpkTcpdlXSenXwipKrgLuS9jb38jDbtLRdvLSlKV9oMynABTutuu7uQ5Fmt1hHM7KoAndNrh2PhFIO0JJD78l1Kfn4VZhLWRe57ofwvDxtfOYNCz8lvZiesA5iiUd4gaKUiwItqNHMGNs5m+0G90jqqIn1BvFcp53iaeoREgt1ECY8AZWbI082+XIrmi3+XT2hcxHYWdLvLImDl3VehsfWH5MviNIlCYzOKZvx6mcPJxqsp1pOUpUCeBBH2ww7A4a8xapks7oGUqFgX4PZ2hlxarlzCqUS4SQ78DYsPaLuEEFBA0GkBRopk1DnzRbJcR7INohUtoFVu1MmSDvZ1fRQXPmdBDGZRcnSD4MLOK7XyEKIBKyNcgt6kgHyeFbF9qJ09wTkR9FPH6x+L7OkVpWBzFJCjlQk6GYoJfwe8JuvhGyOmUVuyMNzttwQyZTg/SV9oAgViGLrqpuecpkpAcgWQgasOf2kiIEy5EnemzEzTwlyS7/AFl6JHqYlNV86Qx7OlpkquEgqUtQa3NZAI6BxrB2t99A+tjx8YlciCbtEiX/AMrLKD/ezGVM/hHdR4i8VqQzQpNTMBXchBmurMptQD3gl35O0EE1VNJ/Yyc6/pz2U3UIFvOCFLgM+rabNXlSdCQ5I/dSGCUwXJVUSccMm/qZnx9oInY7PmOFTVMdQCwPkGEdS2cmdjSSkMxygqsxc3OY66nQQBwvZGTKUF3WpJtm0fwH3wTrs+bKXAYFuYIcHrFcEG5WyGtzRcFGC8l2oxblf7B4RS+VucUy5Et+6EgjwT+MTYZRZ5stOrrS/gC59gYVflFxnt6tYeyCw++O1VWkieiTqUmKwMNuyOyyKoIkTXAnqDqT3kgaEeh9YWKKn7SYlHM38Br7R1z5OqELrUEWTKSpZ8hlHuoQMMeHJh1M+VFEdV8l1BQS5sypmT1jspqQoyQZaCUsF5cqt8ByCSz8BHBgI+tNtZaqihqJctiZkmYE8iVILMfvj5PUlgxDEH05gwkJXYs4tJWQqjBHhjYCKEj2MjIyOOPpCQqz8RY/7Qn7X4ARmmpSAh3Uzu795+WmjQxbJVEtdMjILpFg5e2qSeYLj0i7U1Hbo7JSGKypPZgpJCAbrUdVJum5Yi9uQjLbI5q0I2zu1EyjRPnIAVuy0kHi6uer7vM+EdBxbGEVUiRUy9JiA44pULKSeoMc6qdmZqKKtIGZMtSHI+j3kq6jW8LtJjk1FMnsllJlqII1BSq4cG2rjzjnk2z+w9SGjhm08XF+rn/b4f4HQp+sQhMJ9Ht6rSagHqix9Dr6iClPtnTnUqT4pP3PBlNMxrT5I+BklZhoX6H8YnRPexDHkYAytsqX+8I/hV+ERVu3MgDcSqYeFso8yb+0T3L5KRwZH1Fi7i81SKucpaFJQVAuPqpDnxZ+kNGz9ckIUoqGUB3ezRz/ABjEFVU0k5UEnmQOAGY+Qu0RpoFhLKXLBtuiYkv1LHL5vAvyiix87ZcfaEMdx+ZULNymX8KODcH5mKdFhkyb3UluKjZI5uo2iylUumTnmZJk34JQIUB+9NIe3JPH7KUyfU1hOZRKBqTuy0ePC3K5gKDfLL5NVDG9mJWWJlZKkWlkTp3BTPLQf3Qf2iuR0iCZg1TOPaTt1/jnqy+QBuB0aJZVQiRaTvL4zlC/hLSe4OpuekVVZ5hfeWed1GDuUeES+hPL6srLErB5Cf2tRmP0ZKX9Fqt7RpNPaLCZaCAAyUJdTD7SXck8zBLAtmpk1YK0lEsak2J6AG/nDxTUqJYZCQkdB+Xgcy7GTx4PbyxUwjYtSiFT91P0R3j4n4ft8IcLJYAABIYAaNo0V6/FJclOaYrKOHEk9ALmAdRtvKHcSpZ/lHrr7QUlEjKWTM7oM41igp5JXxNkDmo6emphpxtMtNNRn4kyUy1PqciU6nxc/wAUckq8WMwidPYgOJUvgpXh9EFnJ1Zod1Y+Kilkkq3xmzBn3khjxsCWPmIpifrRPNirG0u13+yC+GVQlSp9QdJSCEt9JX9AfWOP1E0rWpai5USSfGHPGNqBPo6enk7oUFLmkG73sWN2IAbiG6wuVuArlyxMzIMssynIJcJPcIf4xE8nqm2HE1CG0v7M0dlTOJsPAa+/2R0XYWp35qHZUyUUhXWxYfwhR8oTMICexSlJBYX8dTr1MEKszBLRLk5jNWsZQm6nB3crcXv5xqcaw7fkxKTlm3HSFKmE5GZKlqQECzIRIDJB4ArbSEj5V6Sl17GX2tnWEgKUeaiO9pxhyw2qmyEJFaUGqEpSiEEslBb9pwKywFrBlMY4ztdjRqJ6lE2FhHmpPdR6tpxuhZrhumzwOlyyogJBJPABz6CCzQx11KullSkKlLllScxJQUFRU5Aci7DhGqL8GPIvImfMJn92v+RX4RkMfzuZ9Ieg/CPIpRAcdj8U7Cf2aiMkws/AL/BWnpDvPpUpAV2ZmGwBfuhVlFtFbpIIPIcYQdpcK7KYSAAg7ySOZOg5kHTo0O2zteZsvJM76d0v8QIsq41I93hcn/pHQ+GAsbx9UmSUICE009SpCwSS0sJy5t45kKQVLudW0PBDq9np9KubLWnMkhiUbwcFwW11HKH35ScNIoyoDuzEkkfvboJ8TlEc2rMXqJRRMExRCkgEL3gCAzXuHDGx4GGcFOKZow6meF0gWpMYlUXf03KnTAZ8soeylSj7lJB9i/jBEUNATaqPO4a3iUs/SIuDN8dXjfPQHTeNi+guTYNzgw+Gy3eZMmEcAD6AgAe8UU7SSpSiqRIZXwqmKKsvUJ0fzhfpso9fBJoYsLwSUlKZcxCTNyBSgdQCbPyiDEdjUqLylBP7qnPodfWAOz+OdnPmTpuZalpYkM5JIJJfwEGZ22aOCF+bD7zDtJcGKE8r9SB9Rs2mQkLmoUoPfs1sknhmdOZL6W9o0EyZUFMqWkJSO7LRZKealczzUYOUO1kmYCmYMr2ZV0keP4wSpTLl/swkA8UtfzGsc035DDIsd3HkqUOy8qUHW0xXF+6PAcfOCKSBYMB0tAyv2kkpVlzuRqwJ9xaKEza6WO6lSj5Afj7QOEK98+WNoWwgXiW0cqTuk5lfRTf1OghXm47UT3ybqf3beqz+IgbKrJconMgTl/W3B5jvH2g230DZGPM3+BYxCtmVUwqyk8AlIJyjl/WNJtF2IecwPCWCM6uTt3E9T6R7OxOqmhkgy0cBLTkT/N/WKHzVrkgnxCn9H94G1eSjzyqopL7yxIpVTXnTCES06HQEjuy5Y4/7veLVEVKSSCQ4I8jrAysnKUzklrB+A5AcB0EEZC8ksHmw9YMm1yTxtNOPjsjlFUpToOUgguwIto4LgwQnYguq7JBAK0BYATZwd4m5bMWuXawblEE1DxLgyxLnoUdHY+dvvhU+Q5IcDThtGUS0o4tfqTc+5hw2XQhM2bObNMp0pEq+hWFpUrqQB7npABA3k+UD5tYpJUpJIKi1jrfQxqzJuNIwYWk7Y21mJBcie6wuclC7u6hoVA8WsPQRyOfrD1SAIkzKud/apXIlHVS1kDOr6qQMpJ4luEI09NzGGEWuJHp5JxlzE1pCywWzBJBbmx0PQx0n/juRUyiibJZWUujdCFHiyVHswSW3lB9dNY5zRy1KJyEZr2LXYaX49ARESq1T2ABHJx/tDNNsWEox7Y/fo+V/9ir/APpk/wDVGQjfpSo/vJ3/AO1X4xkCsnyPvw/COmbXd2R9cfYYkwP/AJwf4Q/1mMjIs/aeeuw7tj/4dWf4cv8A81EcQxv9kPrj/SuPIyLYfYJP3C+qPRHkZACemMjIyOOCdD/y8z66fuioYyMiMuz0cH/zPBBGj/Yq84yMgIaXQPj2MjIA5Zxr9lJ8PuibZb9qPARkZFP8Tz/82S7T/tE+P3QPGkZGQ66IvsjXpF+Z+zT4iMjInPwacHktS9I0GsZGRE1Mf+I8YCz+6r633RkZG+Z5EBm2/wD/AA3CfP8A0Rziv76vExkZGSXZuj7SCj76fERNV/t5n+J98ZGRTH0TydEkZGRkVMx//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data:image/jpeg;base64,/9j/4AAQSkZJRgABAQAAAQABAAD/2wCEAAkGBhQSERUUExQWFRUWGRgaGBgXGBwYHBgYGhoaHBgaGBgcHCYfGBwjGhYYHy8gIycpLCwsHB4xNTAqNSYrLCkBCQoKDgwOGg8PGiwkHyQsLC0sLCosLCwsLCosKSwsLCwsLSwsLCwsLCwpLCwsLCwsLCwsLCwsLCwsKSwsKSwpLP/AABEIAOEA4QMBIgACEQEDEQH/xAAcAAACAgMBAQAAAAAAAAAAAAAFBgMEAAIHAQj/xABOEAABAgQDBQYBCAcGAwYHAAABAhEAAwQhBRIxBiJBUWETMnGBkaFCBxRScrHB0fAVIzNigpLhQ1NzorLxFjTSCCQ1s+LyFyVEVGOTlP/EABkBAAMBAQEAAAAAAAAAAAAAAAECAwQABf/EAC8RAAICAQQBAwEHBQEBAAAAAAABAhEDBBIhMUEiMlETYXGBkaHB8AUUQrHRUjP/2gAMAwEAAhEDEQA/AGhWHJnozAiWtrm1zcXA4W8YW8TkmUQFFYPRLg+BeMWibKUyEqF7kvro/LhB6VUdtLKJs1CT8WXUF7EfYT+MU9oOZC7IqnSUlMy/HRj9bkeUXaWVkKe0SpSSNQqz8uBjK3CRLURmmKa9ike3hePMNmITMIWklBDb1+d2A8I7cvAVCQSRJSp1SwE+O9bW446RCexMxqp0km6k8PXUGDtDQS2txO4EgjMf3T0eLGPbMomSQ5ylhqGIIDWbXwgKQJIHVuGU4IQEgBYBTPEzMw0e9j4C8B1VipUzsu0TMSCBnAIcedwYpz8EmIAJKS3mW5t+ET4ZIQpX6wPfTTrb8IIpdkpacf3ke4tBjCRp1DQMqU5JsssWdQvBjDwxbqYaQsTSpQ7RX7BSWXZuI/pFyrTfq8eIpErIClBHjCDooV8wEWAZoB4Ko5sxKCBchWuh5X15Q1YhhcsIdE5FnfMWfoOPtCJJKTP7MLS/APcgFg3PytDJ8AaGemmpKhnQCwLFLA31vA8olJWvtACX3RZ791uPeceUWaSYJbGZupbUe14q4picid+yUCpJsz30O7ZibAwoQzh+HoN0ulxpx/ppFtFAElySeT/m8J9JteJKwlZK0HvNcjRuQe0NVFi0qegFBJHUsfBuPlAars5MzEKgF06jj1hYrqqZNzIkpJADukPmbUBvGCk/aQSzMQZcosSM6go2bk+vUQJG0KFTUpWpSUMRmlISnLytqoe8UjHyI5eBTqpqzZyA+hsX4uIsYbUqSQlnfiLG/Pn5w8L2SkTkZg+9/ay3WHJ/tEG6C9rONYG1+EzaQhORISTZQU+a2rliLdBB3J8AUX2FsJxldLTzd0KzJGVObKc5ZJBu6bEX6Q1bGYaGVUkkqXuJHwoQlRfIOGZTknjbXWOXiiK1BR16cPF9YacU21VS08qnSg3kpJmfWD7ra2OsZZrbKzfjlvxbF3fP3cV+5c28+UEUykiUUrCVfrWLkJDOBwdiYCbS7QfN5siqTLKpSihZWWIXL5gC4UAQb8oU8ewXIcilBSVpCgU8UquPaIMUx1cynk06yOylJ7MWDm5YqPNiNLRF/YaY41wuz6AoawEAku93hB+WfEphlS6OnBXOqvgT3ihJBUX+FLAuosGeAOF/KrLkUqUzgozJbJOVt5LgBQBLkgagDh1gFs/tXOqsRqKskZFI7FDg7svMCEID2fKCSX1PMwMVtUyGWCjLgBf8BVX0pH+f/oj2OkfpNfNXrGRfYye5fH6jPjuzU2YVnMDfcSN1x15+8BKnAFSJnAAsQpVreHN3h7pMSBkImOm6WZX0h1gVi1Z2ycqwmxcBuMU5ZGM9ooVGXOjez712TrY8faJ0YUZqlKloLpZw/PkPKCsmQMwAGl2FouUygkruQ5IYdAOPlHUFzYHlSJqU5Ru3e50PMdYMypBUBmVwHX0i2UiYhmD8/SKqp6pSgOWh4f0MFCPkjn0aWFv5i1vAMdY3lUmWxAHPKMo1+lYHnxiDFMalA5wFBdxuganqbed4AYnPWZSFLUVO9szsPJgdIKVhl0HcawpQTZ1AEEHi34xDIn5VX0t0hYO0U2Ucq1ukWAJ0HBukWqXa6SosXfqGHrD06JWM06cCQR+XiqvEEsAhBWoqCbFwk9fWBtdPMxCcqhLQohJWxLJIzEhumh6iAON4/OlDs5XZulauzVlBUwH6xgXy2LEnSwd1Wi2VUWHcfT2aTNK2VpKC3CVTCkkDKLs4spg2hB4qO0dLTJpDOUkFW6Esd9RWCtC8yeD3YaC8Q4fXqXT1dRUnKoBKpZCzaegKT+pcbpYgltcxGgYBtpa2XNlSUoWFJSEqUpIIGYpBKlC57x1IeyuMAehq2Xmqr6YJJAUGzCwBytxPErOh4KfhAmtweamYd7s0IWkZiRYZ8uZMsBzqpIBazdSFTDsdVTpZCrqyqIBygkZybi3eCA3HTQRNXbXrWgy2zFYQH0c72az7rlbpIvZL8QCgDhhU5PZ56hSZZKylK0DOrdIBcAsrVy1w4GtgwyMJlsJqlBae92qFhne9075uRqPSOJDEVmWUZjlKxM4k52IfM7uUljzYHhBWh20rJKEoRN3EZiEqDjesdb6acBDCUdBxicFqWpJsTb063gBMmELg1gmMU1XSBQPZ1CSykHuqLOcn8Nx4RGmgCt4guCzGxvxJ6fkxWM+CTjya0OLTJbFCyku4ILHqNdDyi9U1x7XOm75SQXLHKHS7uR1eAylhK8ovfhpByhpiSslAIIGtjpYpPSzwZfIIms/FFlJuED6KEgH8+cFcTpu1VnU6pMxCUy1cZakoGRPLKoD/ADCKEzCQATmKklgbXHr90W6qsC6REsKCWBs/GW5TpxKVgfwxnz+1NGzS+5oAVtYldOmWr9rKZCesu7H+HusOhgFiFQESyogEjgbueFovzE9oresrgRZ+vRXOKNbOYETElXCw1/Axjvk9VRa4XYmTVrmLbUksB1PCOj7N4eJKEp5ceZNyfWBGDbMdmsqLlzuvqE/jDbIpmAjTE8+SrvstZ4yPOzjIuQHjA7yZso6yy4+wxXXFwJEmuKTZMwN62H56xRqMT7ALcHdUb5btowUbCFJRV8EYnMsnpw/PSMo8RCkA5dSTfxtAydtY8pSUJVmuAAAzFwSWu5gMvtMgClZUgAXLW8I6yqx/I1VGM5R3kpggivRPl7hzMwVa/h0PWOdKCE6qKj0De58It4TLm9qFSQpNjvFmvq76i0K+SmxRDdJKCpygoWQSC/wseZ5xPNrUKUygSBYgCwSA7vwgDidbNVOKSkS82+QHZQ0zkngcrxKKsZciRrdZ+krx5Qzpck1cmCcao8xM1FnLseoex4hmgaEBKTNW4QkE9CRw5kOw9tYawEmxSFDkS3qYT9uajKiWlKQlBWokJDAlIGU6uRvGOU+KBPGt1liixerqkqWQShPcDoQddSCXdsvA20B4STCpLKWjPNKSmUgXCUFTqzHmo6vawbMcxK1QbSplU6WvNJVcgKKU8Gdr6Dy14RWTikyc6lJOSxmNmJVLzJC05ybAoJLAh2N4jtbHUkgrtFiKRTJpJZURmdhvA3KgX/tFEuX1JL8GgOvDUmSpUyYqTLTMVLQrslTAGSDlUU91e8NdbljwkrK9AqEiWiVKCXYLUpKVZhYrOo1fl1a5XqisW+pcE3z5iODBYJcN1h0hG7JKkyyVkAC6coSpxxzEum4s1iGtY3aqpdvsjUzSdb+N9LD2tGrQQFiWk5ApizlOlnY29FHW7RoZgsMos9w7nxu1unvGvbqy5cysrvlcs/NtHtGme+pjji2JgLDQ8wSxtZxz1v18z07ZfaBM+lKZpdaBkWSkOfoka3a783jlIV6ww7F4r2VSkKO7MGRT6F+6/mG84ZOmCStHQ6YSkSStCQN6xIc8RxvqDygnQ068pUpkklw92Hqwjafh+7KQiyQcywDcDiOJL3HnBR0sX0bjf2h3KyVUBBLStbCdmUzMwPoTbg0EjSBacihm6Ja3hwgTiGIiRNaWBlYPYXPHyvFmXtbYACxdyBd4MouS4OjPa7Au02GfNgM53FFgT3wWJFhqGGrxmzuzU2vmrkpUpBQkL7ZQcXLAKDuc282h3TrFDFdoEiqldugEIRNVlmJ3c5BAJexUlrAgsXdiI7L8nuHCVRoWUlK5wExeYMoZg6EEcMqMobm/OMrxKz0YayaV0hWxDAAhSgL5LP8AjA9FPdoeK+UBKnLPxnKPEkF4W6enZJVFEiDkVPm45RkS5DGRSidhP5Q8blU6ZUxS2WySEjeUxYOwcm+X0irtFJFemXMFTPp5SkpVlfIpX8Ac/wAyYr1M+YtNyABdmAvzfUnqXgRs/VTlBRqUJSoKUwlnMMnAk+vLwGkR+p8GhYFF3J/kFamkXMOWVNyI4snL6ML+0Dq3DkS1lJUuabaBnfmTFqsxpJAEtDkG1nux4DWxMQ19CssZk5IcXGhHIBIh43XJKfu9AOXUlHdEuV/nX6+sbU+LLYhJUtZNlZXPJgw3Y3TLkp0SZh4FVkv4ceOsWZVbNDsMqTqAnLxBHU3Ec5IP0m1bF/Ee1CnmBYOjq1PH74mpK/QH8/l4IbQ0szIFKB3SHfg+nEtrpAymkOIZtNEUmnQaoZgK0g90kA+BIhU+VilKJ0hIO5lV3dXJA7ri9uLa68YPygUaeUU/lPo1VCJUxAKggnQguhYckg3GVSQG/eiPku+jls2aWAZg9vHx4tB9a6c0+ZCR2hA3HU4HG5TvMdW6aDQTOw1SUIKnCVB0lTgEG9swAcjTged3itOmHLkbTrxe7h2fhDkixieMKn5E5puVKQN+Ykh/4UJsODuW9IqyqR43oqdzBVMkCEk6KwhYMNDGhozBjJGJkXiTnRpWFMDCgMYvDy1oYBIETIow0L9Vj/20RQMpixEbSy2hi/jVOyooykPYa/bGiMrVmKcNsqOn7M7WK+aAEOoJyku3xEkqcsSSo84tfplcwFifL/b7oVaKmMunQCLkjMCTre1vxg9IppjXsl+TA+A4+8aIrgxvss1FWpO7NDjkdQ/IxWrMaTSyFTZYGdNpajrmW4c3uQDY8GduBwVz7ixmTwfUeBihtFUqnS1oMlEuWziaWKlzU3QlG80sEO+VLtYkvBye2gwXIN2WUa6toadac57Rlkm6kg51KUSDm3QskcSo3GsfUSVlmUADfTk5A9mjgn/Z9wrPXzpx/sJTD60xTP8AyoV6x3o3UrwaM5cBY4dxKfFR87D7IommAo1KOpWAIt4wp1q6W9LRFXBqJH+J9xgrsd9FP9EzPoGMiT9Mr6RkPbENMDwmVMIM0k8ClRysdGZJ++LeEUolzJ9OQ6VJLDmQ9vt9IV6RAQrPmc6lRtcff1MNVZUgTpNQnurCXI9CPY+sIkHI78iHP7Ra1CUnKElxwOmU348Y1p8JUC6y76/7w612DNUqKTlHe6MTFqRgsqx7x+/no3tBY0Z0uBVo6C+4m3P+sEqfB3O+bcQP6wRysW0aNTOA1MLQHNsFbSYWlMpQANwWABLqGhJ/HlCjQIjoNfOCg1yCzm4SmzHrCNkyKI5EiOvwCK8m9SLD8/nSLgo1T5W7KUoCWpKpnwjdIAZwFeogTiVQyG4n2gRilQVFMsk9mJaGS9jnGZRbR8xI8onOWxWbdNpnqZuKdUrAe0M3s0SwtaMwQ3ZM5BYbz8A6dCPpGxaF6TIXPNkpHMgZR6CzwQxTBVknIysocub5U8n4AcBBvBaJCZCFZggqSFXCiku3EAqQR1CgeaWuyla4M88TjNxYMkYX2Y6x5MTBDHZ+VGaXNkr03UlRVqzkFIa9usKf6VXzBjnFnKaiw0EmN0wKk40fiEFKeuQoWN4hOLRtxZIy6ZYCokQ8eJWlIdRAEVl7Ryk2SCo9BE1FvotKcY9szEcN7VLDvcPGItk8OzAzXAyqyh3sWBcNcmI52MzUEL7IpAPxWc2/EQw7B0yqjNLQA11Noe8A6uGiuB4GNONbfcefm25LcfgvYfTJmLQlVw91LsOZLcT4mG0VGUFPZgs1uAHQHURYp9lxKI/WpzFmTl14XDm3B+sUqqRcJQpg7d4AC/FWsalKLZgaaFavlpRPUhJJCSGcMWIB09vKBOIVx7W/clIzAHTtZhAFuYRLKv4TD3jWzqiQoJCg4yhyX3XcTPhLghjY7usc82spFSUELd1rmKD2O6lEq/gVffxgOSaGjFpnVf8As84QJeHzJ5AzT5pAPHJLGUA/xFZ846YhTFR4AGOQfIPi/Z0U/OSUonWGuULQklhyJS7eMdWmVSVSVLQoKCrAiIqSfBZxfYDqi4JiWuQ9CkcQSfQkffEFQbRrWzmkSvFYPm34w0QyAPbGMiXJHkMLQtTK81U0rTKSkhml6JWniANEqYC+nOHujlhVAEguZd7Ahgq7MRqDaA0rAEpzWAI0Cr+wZ/MmL2zeMS1Tuw7TMVoKbISlIPws3JhaGq+iT+GMcuoCpUpfEjKfLnEdRMIG6Nfb14RVww/qpsslig5h+fSIv0gphwZ+V/E9OUSY8eSpOqDxtzgVV4whPd3lch+Me7ST0rIJdwC4Se8HsT14FhygEFrWCJaMo5j71HxgXZojFLsIVG0s5I7uUWy2uDqWeBOI4jmWqYrVRflFqnUiU6piyrolm/mOp8IC47XpWsEDK9gHf384aMXfImSUa9JLnzvzIf8APrFavoHpTNGslSQr/DWS/orL/MYip6tgB+eP4Qc2apu37aQTZctQI1dtAORs8LljcWh9LlePIpfyvIj1U4djM4kAgg8fHmIY6KmE3CZax3paAm3S32AHzharqRgUsQQSOtuBeGXYtjhinuy1JIfhZQ91ERmitq/E9HWT+pNOq4r76Od1tUS5BKVcWJHj5OHgWo+/5vDRjOChSiU2LvANdAtLhrGNW5M8p42ismdYBos0lOVBS3AZg2hJLNl8nPkYilYctRCQm/iBB2mwns2BVme5DEBKtCGPG2sBtBhBtgyrlMoBRJBBLk8QDa3MsPOJ8Flf95k5XGpNtBca8oJ1lAJiOoNoG0VPPkrzIAJ03rgjkeLeETjJVyWy4pp+nlMkx6oKpiio2N0pA5nXqSEf6Yf9maSZRgy5bdqpIC8m8QxJyjlckPzHSFDC8DWZgmzFbwUF7tt4F034AMGA5CO60eyy+zllK5dkpI3lK4a3SWPhDqacuA49P6Xvltsp4d25lfrQJbDvEuW4FR4HzgDjmzKkoMyWszB8YYtY6pDuwvxixtfJMspzzklSrISVK7Nxdlboykh2dwW4QtyMWnompdSkqSwy8ADqG0aKRXNozZccoLnleGugzge0Spacik5kcidB06dI5vt9jBn1K8qcspBEtHJhvK8HKk+ghlMxa5gUoukKCjwAAJJtpwhH2kxQT5xWlKUp5JDBzc+J0BPEiGmkiMLHb5G5v6uuS/CQr07UH7RHaZNN2NJJlmymClDqq59y0cP+Q056+ZJPdmyr/wAC0k/5SqO7Y/N3gOQiEY+ps1OXpUQVOVaIqkvTD92YR6p/9MazVx5IVmlzUdAoeKT/ANJMUQjBrmPYx4yCcQVe0SZakAIWUrAYk90NYJCRfLbyjJQl06kzAEg5gblmI0YDxihUEy1BswewzBiQd+WSAbPvDXjGlTOTkBN8pe4e3/tUk/wxbauzLbHpZSKoH+znp9QsfiW8oATJKklSUpG6S4fKSoaE9LEX4RdpK0TqKXMSXMpWXy1H3+kV8Zb5zmPcnICr6O1/cH1ibXDGT5BuH1i5mZ5bEHd1LjpzFoGVdPNWohSkhuCHmHpuhkJP1i/QwbocDQ+ZMxRDqy7xYG+oe5BNwbHwiKThSVKW5KVJ78tyEtZlgfEk+1hydEU+LB6Ng1zHWueGB3UtvFmOVQdkH20MLOLSwMyUoVLCVZSlZ3sxck8hpZresdWwzKE5UJ4MU/nj1N4DbU7NSZ6gkzUomAZs5+GWDftQ+gcsS1zbVoFtlUovhnM6BalEJAJUTYAOT4NrZ4OYZiPzKpSo783QSEb6i4L51OyPC55iIsVx2TTtSYYkrmLGVdQRvrfVKD8KbaBhzeLGC4WijYrWFzlgZlcEj6KSbl9SeLDzSeTc6R7Oj/piS3Ze/j/v/AljGzC50mZVTskhbFWQbwIAclagwzdUhvHWKNJhKqSRNlTMuZWWZuOQysw1IF928ENq8Z/7nND/ANmR4kj+sVtqK4FQHEykX8gW9yYlJJPgfWQcIpP+IUa4vAuYkRdq1NAuesxz5MMWkuSMjeSBa8G5rqcqLqtfmwaF8KtpFiVVqcXLjnxEMuEJabDNJIdJjE95jEMuv3GS+t49E1iHDRBpmtTSDaGSl+AufAawLw3Dq2sliYucpMtQffmFmLiyAdAzXaN6rGESEEzAFkghMsnvPa/QO5hFNWsoEsrUUJsEucouTppqSYtjhatmbLqXjl6aHWooqCnCgqpMyblUEiXcBfDNldr8CYNbEVKalXzWcpixMlepQoXKCOKCHLcCHGpflcPWwSia2Q3NR8sinhpLY04l9PleoxZY5OeLX6hrFcJWkrkTHCnykhjZtUtZiC9+BhInbJTgthlKfp5mHgRz8LR2XarD+0QJw7yGChzT8JA4kEt4HpCeQSQ1242Leeg00EauJHicxYW+QLCpcqqq1rP61EpAT9VSldoRzYol369Y6FXVGdRMcw2Bq8mJyUApzTMyFJu5lqBKtNBug3YOBHZKzZwHuK8j+MI0kx4y8sWZqohkz8qwYuV1CuWWWG68D4HjA6amHSA2W/miOZjyKfbmPYO0FgquwfJTIWha15nBK9UzEgKSGHduCwc2gRLqHBB0I06Xsf4VKDdINUmaUVy1gqCxeWm6syRmSocAoWP3QITSATil8ySykFOikKdQI/zjxtHY5enklKPIc+TieSJ9Mr6JbxTfycPBPEZOenSTrJWUn6qr8eoMUpM1VBOlKAGSYUhROtiAW5OGPnDBNpWnTpVmmJJS+jjeSfb3gN27O6EuZiyqapd1LlzACoEMSdMw4ZreengxT5BnZFySO0F5ah8QOqVDkdGOl+oKhtBSrVlITmYpSCDqSSAnLrqBfi8PeEYf8ypwgl5yxmVylg8E8ief9IWrquyqXDb6JJ2HLUBLQrLOUz5S6ZZa7E6s5+y8IG34NJIMqWoqClfrJhO/OmXdSv3U6JHnrHRK6r+aSWf9dMF/3E/cT+dI5j8oc4z5VOhNypRA8eEJklSpHt/07TNL68193/Qd8ldAldRMnTR+qloL/vE6ISeBLXPLxgftljpm1k1aCySs5QNAAwAbwAhtwykEmlElGjXPMnUmOY1waYsclKHoTEpR2pIrg1Upyk/y/P8AcJVeNKmSSlRJtBCrxczkSlHXs0A+KUgH7IWEK4RYpJ27l5H2MTDqpuaTYUM7MIo1CuAjwLvGqw+kMjznwQIExIsXHWJJU3UkMeTO/n90TSls4ItG8sObCObKY1ybSFl2lpDcVEfYIt/MwlWdRcjUn8+0TSDkTcB+HGKWKT/gfxiTZqhDfJRQIxqaVqznw8E8Pz1iSiwlKFSlVaVolTc2VrKOXKym1yl294lp5+RaVMDlLsdD4x7tJjcyqImTCN0hkgMEjiB7axWE+Nomq0nrc11X8/QM0+MUUgp7CjC1O+accxcaMDmbyIhh2BwtSpiquZYrz5Bw3jvKHR3A84XtmtkVzag9uhSJaBvcH/dB+1tOkdLpmSAAAlIACQLAJGkGKcnbEzTx4ouGPz39xvjVWhFPNK1ZUlCgT1Is3V2aFihWZtOlQH6zLMJSGDiWQFLSOI3kuALXOmi7tttIKiYEILy5ZN/pK5+A0HnFnZ+p/wDmFFLcHs5K1H90zUzFK/yqlw8ZXInlw7NMt3ba/DhkeDbUy6KslTVAEJWjMRc5Q4XoLslZIHNo+lu0dOZLKcOL2I1F+sfIBw4zpyuEpDPfTNvMHuSSTcv1JjpGynyuTaHsqeYjt5AGVISQJktIFshLBSQLMo+YZopd8nnyg4Nxfjg7WMTkzHQogHilX9dYE4ps4g3lKAP0FHXwJ084DV+N0eISe3pZyVKDOnRXgpJuk/bAJOJTk/ET43MMnQlWHf0HP/uz6j8Y9gR/xPP+kr0jIO47aHNpsbppCwJZBmMN0AkFu6c3BQZnu4sdBCzhdamYspWEyypRVLUPhWSCQeGVRFwAA9+b20SEzAnKnMSkDRyRAmdQolKPazUjklDLV5/Cn1fpE3b9oj47CW34Jpg39kQdLhiAR6FB8jBilxLPIpKkagBKv4bX8mgCdrpE6RMlLSpS2SlAAK1TAykqJIAGYJLvawHKPPk+mqm006kV30kLQPNj9oPlFV1TF76GWho5cqqnKmBJyb6HNzqRlHWwifCsQQszp8zeKFMBzWEhVugzJ9RFDHkpUtElABmjKjOHBK7JAJHwjRoBbfzRT55CJqkZUJJL5nNiVEAizgOOg4WhW9qv5N2mwvPNQStLv9wbtntKSVEkkm5sQ3QW8oF7Hn50Jql//T5VI8Zjp+x4S6jH56TlUpibhQ3sw6K/2MP2zA+bUzKsZgzzCePG/gG9IzxW6XJ7ms1cY4dmPjxQP2t2j+bp7KV+0IufoA8frcuUc/B1/OsE9psUFRPVMT3dE/VGhPjrA0Si7tZg56wrdmbHjWNIyNkLYv6+EaERiVwCrV8Mv5nEYmZFaWtvCLSJD3EC6Mksbuj28WUTwgOQxjxEuK+JHLLgXudBUNqsmm48CN0OeZGhiqtb3NyYpSJl+WntBWgoVzlpSlKlZlXIGge5fQQH3SPR01Qg5yKKjDlsTs5Kny1rnS8wJKUkuxBF2Ghbnzg5K2cpZWY9mlkqd1b58nf2i7QY6masoQhSRLzhRIDBSSkBIUklJcElgSzMWJaKxx82zBqdapxcYohn4kiTLZShuuVnr15l+EKNTtzNmhSJUtszpBupTHkB8TekL89BSlUwoM0qcm+UJe5JykqPsIryMXUBlpULStXeUnfV9VDDdHXUw7jJ/YZYzw4+fc/0ChnSqQDtpfazzcSiWRLHAzOaiL5eWrPE2zdQsKqK+adUrQgn45q7AIHJIDdB4GKtNs2E/ra5ZSDfswrNNmHkb7oPN38IhxbFlTeARLQGly091A5DmeZjnUVSDFTzy+pk6X8pAutrspIS4U4c6MGFh/WNJleXOXUhidTpw6RQWpy5jcgm/B4dKlRjyT3zcvlk1NWrlqC5aihQ4pLHwtqOkOOD/KbMSAKiX2g+mjdV5jQ+TQjgxIqe4AYMLWf11gkzqf8A8SqT/wDJ/J/WMjlLx7HBs7JtFi9RLTkSnIhi6UWT58V6/EToYUZtWVd4l+XCOxVOz8tcpQNytJCiTdiNY4xiNGqTMUheqSz8+RHQxaEuKISjzZelLKklQUUqQL8AUkZTpc8iG08YePkxw5UmVNrFWcGXJDEZj8S25D7jHPsNLzAm++yLNxIZo6RjdSopQjtMglJypCAMoHC2tvEPCykl2b9Jo8moTePsO7MU3aVXaK7soFZJ0fhf38o5PthtH282Yv6SlEA8ATb2g/8A8f1FLSTZGVKytT9qFfCSHSpBc3SCHzcYTKrFKed+0lmUv6SLjzQfujNmmpdHs6DTS00ZfU4k+Pw/n+gUmkE1aUJtmUkDjlJLPBfHcfm5PmsxJStNpivpgd0joqxPpGmAUg+eSQFAjOC/1d7y0iptTU9vUTJid7eZLcUpsG8g8JF8Es+O8l10rZVo5aVKCVqype6uQ8422gxhJUJci0lDAHjMOpUSeD/nlbp8Rp6VRYdupSCHswKg3lr1MBqDB5s5+zS4Fio2SPPn0EUjGuWYNRn3tKBM73iNUWZtF2W4VpURq3DpEC0xLp0epF74KRvIXdjpBulSEp1hfRFhSiRYm3CFkjtrkrXYYXNHOBGKVechI0ERISTreIABnLaR0UkTnGXF+WT0ZRfPm0OXK3e4O/B9Yefk9ryVmUeAKk9LgEe4PrCzs3sxMq17u6hPeWdB0A+I9I6ZhmDy6YhEseKjqo8yYZJ3YmXLFY3B9i5jeEzKiqnzJTpMoJlgqAMtViqYlSblQOcDu6jiY0n1k2kpZZ7GXImzSUqSkBu6AVAJsDYak6mN8T2qkUq1op5YWpSiZi3spV3dVysuTA+mql18xBnKBYqEuWgcWBUo8kgZXJOrRVyt0jFDA4L6k1wQ4XLJICR+WhooNll1GcCdMllKFK3OYFgTqHLcRBLCcAtoG56D11V4D1h12boUIExQGgZ9Be5ZPDQRXK/S2YsLamqPnespVIWoLzZgb5tX6vrFKsXumHv5Tp4VUgBrD24PCDWaRmhyellk2uQVHojyNxGg802mEPYMOWsaRhMYkRwD149jyMjjj6aqMR3TdgBx5Nx5COV7WV0ufOzSxugMCbP5Hk7Rbq8TnzEZFEtoWAD+LawLNApQNi4isVRNuy3sBQmdiNPK4ZlF+WSWtSf8yUwxbTJmSpikzElKuo9weI6iM+SehbEpaizhExhydJjqe2NDKnSSicgKHB9R1B1B6iEyRcnR6v8AT9f/AGtpq0/zPmvEsTKizwLJh0xrYG5Mlf8ACv7lD7x5wqVmFTZP7SWpPXUfzC0ZXBx7PR/uo53aZBJnKQXSWLEeoY+xIg5gK5MlC6iapJWgHs5eZiSx9zw84Agxi5YUGhU1fIcmNyg1B0wYtW9yDm3LpDNVYhOTTyZBR2KQh2FisEneVxDtp6xUw7DpkpIqiEFKV5UhRuosbhOrCxa0a1mIrnKzzFFR+wcgOAiuSXwedpMDUrkiqlLGJ0S1KICUlROgAcnwAg7huxc2anMv9Wng4dRHhw84dMBwKXTo3Q6jqo6np0HSJpNmyWohjTS5EZGxk/LmVlTySbnzawg1gewYXLCpqlBTvlSQzciWNz0MN65bhopy5hlq6Q+1GJ6mfg57tPhXzVbJfIsHK+o5jy59RFbAsGNVUJRLBCLZi3dSNSepu3WHTbrDxPp847yLj7/Vvsi7QU8nC6YFf7RVy3eWttByAdv94G0os0pU+30g5LkyqaWEhpctHMt4kniTrChifyhpC/1MvM2ilFvPKzt5iFrHcdXVzQpQAayUpe1/c316CPBgExKe0nNKlgOSssSOSU6knRusByb4iVWnhBb8z5/n5nqNnZ0xIWcqEquCtQS45tyhj2DwhMuomTs6ZoRLyApukrJBVlPxJHdfQnNyhCFFUVK8wlzJhVoWJDcBmNgAPKOmbB4YUSlpcKLhAKdDlDkDmy1rvxi2PGlJGHPqZ5Yy8IcqWq7R+f50g0J4k0a1cSSfYfhASmpQguTpyLep4eGsQfKHiXZ4elrZgNLd5UU1LWykZNJG8ls5Pj1d209a+ZgDX90xeJeB2JadHD+bt9h9IywXJuzPgHpjaPCg8jHgjQYTDG0eAR6Y4BpmjI9aMjjjrOMUpkTcpdlXSenXwipKrgLuS9jb38jDbtLRdvLSlKV9oMynABTutuu7uQ5Fmt1hHM7KoAndNrh2PhFIO0JJD78l1Kfn4VZhLWRe57ofwvDxtfOYNCz8lvZiesA5iiUd4gaKUiwItqNHMGNs5m+0G90jqqIn1BvFcp53iaeoREgt1ECY8AZWbI082+XIrmi3+XT2hcxHYWdLvLImDl3VehsfWH5MviNIlCYzOKZvx6mcPJxqsp1pOUpUCeBBH2ww7A4a8xapks7oGUqFgX4PZ2hlxarlzCqUS4SQ78DYsPaLuEEFBA0GkBRopk1DnzRbJcR7INohUtoFVu1MmSDvZ1fRQXPmdBDGZRcnSD4MLOK7XyEKIBKyNcgt6kgHyeFbF9qJ09wTkR9FPH6x+L7OkVpWBzFJCjlQk6GYoJfwe8JuvhGyOmUVuyMNzttwQyZTg/SV9oAgViGLrqpuecpkpAcgWQgasOf2kiIEy5EnemzEzTwlyS7/AFl6JHqYlNV86Qx7OlpkquEgqUtQa3NZAI6BxrB2t99A+tjx8YlciCbtEiX/AMrLKD/ezGVM/hHdR4i8VqQzQpNTMBXchBmurMptQD3gl35O0EE1VNJ/Yyc6/pz2U3UIFvOCFLgM+rabNXlSdCQ5I/dSGCUwXJVUSccMm/qZnx9oInY7PmOFTVMdQCwPkGEdS2cmdjSSkMxygqsxc3OY66nQQBwvZGTKUF3WpJtm0fwH3wTrs+bKXAYFuYIcHrFcEG5WyGtzRcFGC8l2oxblf7B4RS+VucUy5Et+6EgjwT+MTYZRZ5stOrrS/gC59gYVflFxnt6tYeyCw++O1VWkieiTqUmKwMNuyOyyKoIkTXAnqDqT3kgaEeh9YWKKn7SYlHM38Br7R1z5OqELrUEWTKSpZ8hlHuoQMMeHJh1M+VFEdV8l1BQS5sypmT1jspqQoyQZaCUsF5cqt8ByCSz8BHBgI+tNtZaqihqJctiZkmYE8iVILMfvj5PUlgxDEH05gwkJXYs4tJWQqjBHhjYCKEj2MjIyOOPpCQqz8RY/7Qn7X4ARmmpSAh3Uzu795+WmjQxbJVEtdMjILpFg5e2qSeYLj0i7U1Hbo7JSGKypPZgpJCAbrUdVJum5Yi9uQjLbI5q0I2zu1EyjRPnIAVuy0kHi6uer7vM+EdBxbGEVUiRUy9JiA44pULKSeoMc6qdmZqKKtIGZMtSHI+j3kq6jW8LtJjk1FMnsllJlqII1BSq4cG2rjzjnk2z+w9SGjhm08XF+rn/b4f4HQp+sQhMJ9Ht6rSagHqix9Dr6iClPtnTnUqT4pP3PBlNMxrT5I+BklZhoX6H8YnRPexDHkYAytsqX+8I/hV+ERVu3MgDcSqYeFso8yb+0T3L5KRwZH1Fi7i81SKucpaFJQVAuPqpDnxZ+kNGz9ckIUoqGUB3ezRz/ABjEFVU0k5UEnmQOAGY+Qu0RpoFhLKXLBtuiYkv1LHL5vAvyiix87ZcfaEMdx+ZULNymX8KODcH5mKdFhkyb3UluKjZI5uo2iylUumTnmZJk34JQIUB+9NIe3JPH7KUyfU1hOZRKBqTuy0ePC3K5gKDfLL5NVDG9mJWWJlZKkWlkTp3BTPLQf3Qf2iuR0iCZg1TOPaTt1/jnqy+QBuB0aJZVQiRaTvL4zlC/hLSe4OpuekVVZ5hfeWed1GDuUeES+hPL6srLErB5Cf2tRmP0ZKX9Fqt7RpNPaLCZaCAAyUJdTD7SXck8zBLAtmpk1YK0lEsak2J6AG/nDxTUqJYZCQkdB+Xgcy7GTx4PbyxUwjYtSiFT91P0R3j4n4ft8IcLJYAABIYAaNo0V6/FJclOaYrKOHEk9ALmAdRtvKHcSpZ/lHrr7QUlEjKWTM7oM41igp5JXxNkDmo6emphpxtMtNNRn4kyUy1PqciU6nxc/wAUckq8WMwidPYgOJUvgpXh9EFnJ1Zod1Y+Kilkkq3xmzBn3khjxsCWPmIpifrRPNirG0u13+yC+GVQlSp9QdJSCEt9JX9AfWOP1E0rWpai5USSfGHPGNqBPo6enk7oUFLmkG73sWN2IAbiG6wuVuArlyxMzIMssynIJcJPcIf4xE8nqm2HE1CG0v7M0dlTOJsPAa+/2R0XYWp35qHZUyUUhXWxYfwhR8oTMICexSlJBYX8dTr1MEKszBLRLk5jNWsZQm6nB3crcXv5xqcaw7fkxKTlm3HSFKmE5GZKlqQECzIRIDJB4ArbSEj5V6Sl17GX2tnWEgKUeaiO9pxhyw2qmyEJFaUGqEpSiEEslBb9pwKywFrBlMY4ztdjRqJ6lE2FhHmpPdR6tpxuhZrhumzwOlyyogJBJPABz6CCzQx11KullSkKlLllScxJQUFRU5Aci7DhGqL8GPIvImfMJn92v+RX4RkMfzuZ9Ieg/CPIpRAcdj8U7Cf2aiMkws/AL/BWnpDvPpUpAV2ZmGwBfuhVlFtFbpIIPIcYQdpcK7KYSAAg7ySOZOg5kHTo0O2zteZsvJM76d0v8QIsq41I93hcn/pHQ+GAsbx9UmSUICE009SpCwSS0sJy5t45kKQVLudW0PBDq9np9KubLWnMkhiUbwcFwW11HKH35ScNIoyoDuzEkkfvboJ8TlEc2rMXqJRRMExRCkgEL3gCAzXuHDGx4GGcFOKZow6meF0gWpMYlUXf03KnTAZ8soeylSj7lJB9i/jBEUNATaqPO4a3iUs/SIuDN8dXjfPQHTeNi+guTYNzgw+Gy3eZMmEcAD6AgAe8UU7SSpSiqRIZXwqmKKsvUJ0fzhfpso9fBJoYsLwSUlKZcxCTNyBSgdQCbPyiDEdjUqLylBP7qnPodfWAOz+OdnPmTpuZalpYkM5JIJJfwEGZ22aOCF+bD7zDtJcGKE8r9SB9Rs2mQkLmoUoPfs1sknhmdOZL6W9o0EyZUFMqWkJSO7LRZKealczzUYOUO1kmYCmYMr2ZV0keP4wSpTLl/swkA8UtfzGsc035DDIsd3HkqUOy8qUHW0xXF+6PAcfOCKSBYMB0tAyv2kkpVlzuRqwJ9xaKEza6WO6lSj5Afj7QOEK98+WNoWwgXiW0cqTuk5lfRTf1OghXm47UT3ybqf3beqz+IgbKrJconMgTl/W3B5jvH2g230DZGPM3+BYxCtmVUwqyk8AlIJyjl/WNJtF2IecwPCWCM6uTt3E9T6R7OxOqmhkgy0cBLTkT/N/WKHzVrkgnxCn9H94G1eSjzyqopL7yxIpVTXnTCES06HQEjuy5Y4/7veLVEVKSSCQ4I8jrAysnKUzklrB+A5AcB0EEZC8ksHmw9YMm1yTxtNOPjsjlFUpToOUgguwIto4LgwQnYguq7JBAK0BYATZwd4m5bMWuXawblEE1DxLgyxLnoUdHY+dvvhU+Q5IcDThtGUS0o4tfqTc+5hw2XQhM2bObNMp0pEq+hWFpUrqQB7npABA3k+UD5tYpJUpJIKi1jrfQxqzJuNIwYWk7Y21mJBcie6wuclC7u6hoVA8WsPQRyOfrD1SAIkzKud/apXIlHVS1kDOr6qQMpJ4luEI09NzGGEWuJHp5JxlzE1pCywWzBJBbmx0PQx0n/juRUyiibJZWUujdCFHiyVHswSW3lB9dNY5zRy1KJyEZr2LXYaX49ARESq1T2ABHJx/tDNNsWEox7Y/fo+V/9ir/APpk/wDVGQjfpSo/vJ3/AO1X4xkCsnyPvw/COmbXd2R9cfYYkwP/AJwf4Q/1mMjIs/aeeuw7tj/4dWf4cv8A81EcQxv9kPrj/SuPIyLYfYJP3C+qPRHkZACemMjIyOOCdD/y8z66fuioYyMiMuz0cH/zPBBGj/Yq84yMgIaXQPj2MjIA5Zxr9lJ8PuibZb9qPARkZFP8Tz/82S7T/tE+P3QPGkZGQ66IvsjXpF+Z+zT4iMjInPwacHktS9I0GsZGRE1Mf+I8YCz+6r633RkZG+Z5EBm2/wD/AA3CfP8A0Rziv76vExkZGSXZuj7SCj76fERNV/t5n+J98ZGRTH0TydEkZGRkVMx//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3"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1371" y="3962398"/>
            <a:ext cx="1411069" cy="1411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Rectangle 9"/>
          <p:cNvSpPr>
            <a:spLocks noChangeArrowheads="1"/>
          </p:cNvSpPr>
          <p:nvPr/>
        </p:nvSpPr>
        <p:spPr bwMode="auto">
          <a:xfrm>
            <a:off x="2756413" y="5437522"/>
            <a:ext cx="172098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dirty="0"/>
              <a:t>Zakiuddin Shehzan Mohammed</a:t>
            </a:r>
          </a:p>
        </p:txBody>
      </p:sp>
      <p:pic>
        <p:nvPicPr>
          <p:cNvPr id="4104" name="Picture 8"/>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873831" y="3958769"/>
            <a:ext cx="1370218" cy="1411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Rectangle 9"/>
          <p:cNvSpPr>
            <a:spLocks noChangeArrowheads="1"/>
          </p:cNvSpPr>
          <p:nvPr/>
        </p:nvSpPr>
        <p:spPr bwMode="auto">
          <a:xfrm>
            <a:off x="4992118" y="5437522"/>
            <a:ext cx="113364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dirty="0" smtClean="0"/>
              <a:t>Gundeep</a:t>
            </a:r>
            <a:endParaRPr lang="en-US" dirty="0"/>
          </a:p>
          <a:p>
            <a:pPr algn="ctr"/>
            <a:r>
              <a:rPr lang="en-US" dirty="0" smtClean="0"/>
              <a:t>Singh</a:t>
            </a:r>
            <a:endParaRPr lang="en-US" dirty="0"/>
          </a:p>
        </p:txBody>
      </p:sp>
      <p:sp>
        <p:nvSpPr>
          <p:cNvPr id="27" name="Rectangle 9"/>
          <p:cNvSpPr>
            <a:spLocks noChangeArrowheads="1"/>
          </p:cNvSpPr>
          <p:nvPr/>
        </p:nvSpPr>
        <p:spPr bwMode="auto">
          <a:xfrm>
            <a:off x="6464566" y="5437522"/>
            <a:ext cx="146023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dirty="0" smtClean="0"/>
              <a:t>Seunghoon </a:t>
            </a:r>
            <a:r>
              <a:rPr lang="en-US" dirty="0"/>
              <a:t>Park</a:t>
            </a:r>
          </a:p>
        </p:txBody>
      </p:sp>
      <p:pic>
        <p:nvPicPr>
          <p:cNvPr id="4107"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64655" y="3962399"/>
            <a:ext cx="1060056" cy="1411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eaLnBrk="1" hangingPunct="1"/>
            <a:r>
              <a:rPr lang="en-US" dirty="0" smtClean="0"/>
              <a:t>Prerequisites</a:t>
            </a:r>
          </a:p>
        </p:txBody>
      </p:sp>
      <p:sp>
        <p:nvSpPr>
          <p:cNvPr id="12291" name="Content Placeholder 2"/>
          <p:cNvSpPr>
            <a:spLocks noGrp="1"/>
          </p:cNvSpPr>
          <p:nvPr>
            <p:ph idx="1"/>
          </p:nvPr>
        </p:nvSpPr>
        <p:spPr/>
        <p:txBody>
          <a:bodyPr/>
          <a:lstStyle/>
          <a:p>
            <a:pPr eaLnBrk="1" hangingPunct="1"/>
            <a:r>
              <a:rPr lang="en-US" dirty="0"/>
              <a:t>Passion for computer </a:t>
            </a:r>
            <a:r>
              <a:rPr lang="en-US" dirty="0" smtClean="0"/>
              <a:t>graphics</a:t>
            </a:r>
          </a:p>
          <a:p>
            <a:pPr eaLnBrk="1" hangingPunct="1"/>
            <a:r>
              <a:rPr lang="en-US" dirty="0" smtClean="0"/>
              <a:t>CIS 460/560. </a:t>
            </a:r>
            <a:r>
              <a:rPr lang="en-US" dirty="0"/>
              <a:t>Preferably received an </a:t>
            </a:r>
            <a:r>
              <a:rPr lang="en-US" dirty="0" smtClean="0"/>
              <a:t>A</a:t>
            </a:r>
          </a:p>
          <a:p>
            <a:pPr eaLnBrk="1" hangingPunct="1"/>
            <a:r>
              <a:rPr lang="en-US" dirty="0" smtClean="0"/>
              <a:t>Strong C or C++</a:t>
            </a:r>
          </a:p>
          <a:p>
            <a:pPr eaLnBrk="1" hangingPunct="1"/>
            <a:r>
              <a:rPr lang="en-US" dirty="0" smtClean="0"/>
              <a:t>Also useful: CIS </a:t>
            </a:r>
            <a:r>
              <a:rPr lang="en-US" dirty="0"/>
              <a:t>371 or CIS </a:t>
            </a:r>
            <a:r>
              <a:rPr lang="en-US" dirty="0" smtClean="0"/>
              <a:t>501</a:t>
            </a:r>
          </a:p>
          <a:p>
            <a:pPr marL="0" indent="0" eaLnBrk="1" hangingPunct="1">
              <a:buNone/>
            </a:pPr>
            <a:endParaRPr lang="en-US" dirty="0"/>
          </a:p>
          <a:p>
            <a:pPr eaLnBrk="1" hangingPunct="1"/>
            <a:r>
              <a:rPr lang="en-US" dirty="0" smtClean="0"/>
              <a:t>I don’t check </a:t>
            </a:r>
            <a:r>
              <a:rPr lang="en-US" dirty="0" err="1" smtClean="0"/>
              <a:t>prereqs</a:t>
            </a:r>
            <a:endParaRPr lang="en-US" dirty="0"/>
          </a:p>
          <a:p>
            <a:pPr eaLnBrk="1" hangingPunct="1"/>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eaLnBrk="1" hangingPunct="1"/>
            <a:r>
              <a:rPr lang="en-US" smtClean="0"/>
              <a:t>Course Website</a:t>
            </a:r>
          </a:p>
        </p:txBody>
      </p:sp>
      <p:sp>
        <p:nvSpPr>
          <p:cNvPr id="9219" name="Content Placeholder 2"/>
          <p:cNvSpPr>
            <a:spLocks noGrp="1"/>
          </p:cNvSpPr>
          <p:nvPr>
            <p:ph idx="1"/>
          </p:nvPr>
        </p:nvSpPr>
        <p:spPr/>
        <p:txBody>
          <a:bodyPr/>
          <a:lstStyle/>
          <a:p>
            <a:pPr eaLnBrk="1" hangingPunct="1">
              <a:defRPr/>
            </a:pPr>
            <a:r>
              <a:rPr lang="en-US" sz="2800" dirty="0" smtClean="0">
                <a:hlinkClick r:id="rId2"/>
              </a:rPr>
              <a:t>http://www.seas.upenn.edu/~cis565/</a:t>
            </a:r>
            <a:endParaRPr lang="en-US" sz="2800" dirty="0" smtClean="0"/>
          </a:p>
          <a:p>
            <a:pPr marL="0" indent="0" eaLnBrk="1" hangingPunct="1">
              <a:buFont typeface="Wingdings" pitchFamily="2" charset="2"/>
              <a:buNone/>
              <a:defRPr/>
            </a:pPr>
            <a:endParaRPr lang="en-US" sz="2800" dirty="0" smtClean="0"/>
          </a:p>
          <a:p>
            <a:pPr eaLnBrk="1" hangingPunct="1">
              <a:defRPr/>
            </a:pPr>
            <a:r>
              <a:rPr lang="en-US" sz="2800" dirty="0" smtClean="0"/>
              <a:t>Schedule, reading, slides, projects, etc.</a:t>
            </a:r>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Pixel</Template>
  <TotalTime>9597</TotalTime>
  <Words>2581</Words>
  <Application>Microsoft Macintosh PowerPoint</Application>
  <PresentationFormat>On-screen Show (4:3)</PresentationFormat>
  <Paragraphs>508</Paragraphs>
  <Slides>50</Slides>
  <Notes>38</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Pixel</vt:lpstr>
      <vt:lpstr>GPU Programming and Architecture:  Course Overview</vt:lpstr>
      <vt:lpstr>Lectures</vt:lpstr>
      <vt:lpstr>About Me</vt:lpstr>
      <vt:lpstr>About Me</vt:lpstr>
      <vt:lpstr>About Me</vt:lpstr>
      <vt:lpstr>Teaching Assistant </vt:lpstr>
      <vt:lpstr>CIS 565 Hall of Fame</vt:lpstr>
      <vt:lpstr>Prerequisites</vt:lpstr>
      <vt:lpstr>Course Website</vt:lpstr>
      <vt:lpstr>Google Group</vt:lpstr>
      <vt:lpstr>GitHub</vt:lpstr>
      <vt:lpstr>Recommended Books</vt:lpstr>
      <vt:lpstr>Course Topics</vt:lpstr>
      <vt:lpstr>Course Topics</vt:lpstr>
      <vt:lpstr>Course Topics</vt:lpstr>
      <vt:lpstr>Course Topics</vt:lpstr>
      <vt:lpstr>Course Topics</vt:lpstr>
      <vt:lpstr>Course Topics</vt:lpstr>
      <vt:lpstr>Course Topics</vt:lpstr>
      <vt:lpstr>Course Topics</vt:lpstr>
      <vt:lpstr>Doarama</vt:lpstr>
      <vt:lpstr>Turbulenz</vt:lpstr>
      <vt:lpstr>Unreal 3</vt:lpstr>
      <vt:lpstr>Course Topics</vt:lpstr>
      <vt:lpstr>AMD Toyshop Demo</vt:lpstr>
      <vt:lpstr>AMD Leo Demo</vt:lpstr>
      <vt:lpstr>GPU Compute + Rendering</vt:lpstr>
      <vt:lpstr>Course Topics</vt:lpstr>
      <vt:lpstr>Course Topics</vt:lpstr>
      <vt:lpstr>Course Topics</vt:lpstr>
      <vt:lpstr>Guest Lectures</vt:lpstr>
      <vt:lpstr>Hackathons</vt:lpstr>
      <vt:lpstr>Grading</vt:lpstr>
      <vt:lpstr>Projects</vt:lpstr>
      <vt:lpstr>Projects</vt:lpstr>
      <vt:lpstr>Projects</vt:lpstr>
      <vt:lpstr>Projects</vt:lpstr>
      <vt:lpstr>Projects</vt:lpstr>
      <vt:lpstr>On Interviews…</vt:lpstr>
      <vt:lpstr>Intensity</vt:lpstr>
      <vt:lpstr>Last Semester’s Projects</vt:lpstr>
      <vt:lpstr> Academic Integrity</vt:lpstr>
      <vt:lpstr>GPU Requirements</vt:lpstr>
      <vt:lpstr>GPU Requirements</vt:lpstr>
      <vt:lpstr>CPU and GPU Trends</vt:lpstr>
      <vt:lpstr>CPU and GPU Trends</vt:lpstr>
      <vt:lpstr>CPU and GPU Trends</vt:lpstr>
      <vt:lpstr>CPU and GPU Trends</vt:lpstr>
      <vt:lpstr>Class Exercise</vt:lpstr>
      <vt:lpstr>Reminders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CozzDogg</dc:creator>
  <cp:lastModifiedBy>AGI</cp:lastModifiedBy>
  <cp:revision>108</cp:revision>
  <cp:lastPrinted>2012-09-05T18:36:18Z</cp:lastPrinted>
  <dcterms:created xsi:type="dcterms:W3CDTF">2011-01-14T02:17:40Z</dcterms:created>
  <dcterms:modified xsi:type="dcterms:W3CDTF">2013-08-28T21:23:57Z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6</vt:i4>
  </property>
</Properties>
</file>